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y="6858000" cx="9144000"/>
  <p:notesSz cx="6858000" cy="9144000"/>
  <p:embeddedFontLst>
    <p:embeddedFont>
      <p:font typeface="Roboto"/>
      <p:regular r:id="rId88"/>
      <p:bold r:id="rId89"/>
      <p:italic r:id="rId90"/>
      <p:boldItalic r:id="rId91"/>
    </p:embeddedFont>
    <p:embeddedFont>
      <p:font typeface="Garamond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32">
          <p15:clr>
            <a:srgbClr val="A4A3A4"/>
          </p15:clr>
        </p15:guide>
        <p15:guide id="2" pos="2426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96" roundtripDataSignature="AMtx7mjGSB36tn4RrRQd9swsSw74M4H/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32" orient="horz"/>
        <p:guide pos="2426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font" Target="fonts/Roboto-regular.fntdata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Roboto-bold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font" Target="fonts/Garamond-boldItalic.fntdata"/><Relationship Id="rId50" Type="http://schemas.openxmlformats.org/officeDocument/2006/relationships/slide" Target="slides/slide45.xml"/><Relationship Id="rId94" Type="http://schemas.openxmlformats.org/officeDocument/2006/relationships/font" Target="fonts/Garamond-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96" Type="http://customschemas.google.com/relationships/presentationmetadata" Target="metadata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Roboto-boldItalic.fntdata"/><Relationship Id="rId90" Type="http://schemas.openxmlformats.org/officeDocument/2006/relationships/font" Target="fonts/Roboto-italic.fntdata"/><Relationship Id="rId93" Type="http://schemas.openxmlformats.org/officeDocument/2006/relationships/font" Target="fonts/Garamond-bold.fntdata"/><Relationship Id="rId92" Type="http://schemas.openxmlformats.org/officeDocument/2006/relationships/font" Target="fonts/Garamond-regular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0c8630ae38_0_4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20c8630ae38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g20c8630ae38_0_4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6" name="Google Shape;86;g20c8630ae38_0_444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7" name="Google Shape;237;p1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0c8630ae38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0c8630ae38_0_4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0c8630ae3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0c8630ae38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0c8630ae3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0c8630ae38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0c8630ae3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0c8630ae38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0c8630ae38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0c8630ae38_0_5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0c8630ae38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0c8630ae38_0_7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0c8630ae38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0c8630ae38_0_5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0c8630ae3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0c8630ae38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13b9d17d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213b9d17df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0c8630ae38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0c8630ae38_0_4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0c8630ae3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0c8630ae38_0_2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0c8630ae3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20c8630ae38_0_2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0c8630ae38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0c8630ae38_0_2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0c8630ae3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20c8630ae38_0_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0c8630ae38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20c8630ae38_0_2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0c8630ae38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0c8630ae38_0_3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0c8630ae38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20c8630ae38_0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0c8630ae38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20c8630ae38_0_3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0c8630ae3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20c8630ae38_0_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0c8630ae38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20c8630ae38_0_4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de34f58b3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1de34f58b3a_0_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0c8630ae38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0c8630ae38_0_3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0c8630ae38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20c8630ae38_0_1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de34f58b3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1de34f58b3a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de34f58b3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1de34f58b3a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0c8630ae38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20c8630ae38_0_8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0c8630ae38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20c8630ae38_0_8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15fb17ada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215fb17adab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15fb17ada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215fb17adab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0c8630ae38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20c8630ae38_0_10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15fb17ada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215fb17adab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de34f58b3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de34f58b3a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0c8630ae3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g20c8630ae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g20c8630ae38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66" name="Google Shape;766;g20c8630ae38_0_0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0c8630ae38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20c8630ae38_0_8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0c8630ae38_0_1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20c8630ae38_0_12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15fb17ada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215fb17adab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0c8630ae38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g20c8630ae38_0_10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15fb17ada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g215fb17adab_0_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15fb17ada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215fb17adab_0_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15fb17ada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g215fb17adab_0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15fb17adab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g215fb17adab_0_6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e34f58b3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de34f58b3a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15fb17adab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215fb17adab_0_6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15fb17adab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g215fb17adab_0_6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20c8630ae38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g20c8630ae38_0_8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0c8630ae38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g20c8630ae38_0_10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0c8630ae38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g20c8630ae38_0_1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0c8630ae38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g20c8630ae38_0_1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0c8630ae38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g20c8630ae38_0_11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0c8630ae38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g20c8630ae38_0_12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0c8630ae38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g20c8630ae38_0_1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0c8630ae38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g20c8630ae38_0_11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c8630ae38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0c8630ae38_0_4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0c8630ae38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g20c8630ae38_0_12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0c8630ae38_0_1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g20c8630ae38_0_13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0c8630ae38_0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g20c8630ae38_0_13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20c8630ae38_0_1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g20c8630ae38_0_13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1de34f58b3a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1de34f58b3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g1de34f58b3a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1de34f58b3a_0_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1de34f58b3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g1de34f58b3a_0_1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1de34f58b3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g1de34f58b3a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15fb17adab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g215fb17adab_0_5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215fb17adab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g215fb17adab_0_3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215fb17adab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g215fb17adab_0_4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c8630ae38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0c8630ae38_0_5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15fb17adab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g215fb17adab_0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15fb17adab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g215fb17adab_0_4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15fb17adab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g215fb17adab_0_4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1de34f58b3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g1de34f58b3a_0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20c8630ae38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g20c8630ae38_0_9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20c8630ae38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g20c8630ae38_0_9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20c8630ae38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g20c8630ae38_0_9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15fb17adab_0_6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15fb17adab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g215fb17adab_0_6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15fb17adab_0_6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15fb17adab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g215fb17adab_0_6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215fb17adab_0_6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215fb17adab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g215fb17adab_0_6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de34f58b3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de34f58b3a_0_1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15fb17adab_0_6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15fb17adab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g215fb17adab_0_6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20c8630ae38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g20c8630ae38_0_9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e34f58b3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de34f58b3a_0_2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idx="12" type="sldNum"/>
          </p:nvPr>
        </p:nvSpPr>
        <p:spPr>
          <a:xfrm>
            <a:off x="8786813" y="6643688"/>
            <a:ext cx="357187" cy="214312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g20c8630ae38_0_444"/>
          <p:cNvGrpSpPr/>
          <p:nvPr/>
        </p:nvGrpSpPr>
        <p:grpSpPr>
          <a:xfrm>
            <a:off x="-129" y="6328245"/>
            <a:ext cx="9143944" cy="542585"/>
            <a:chOff x="5981104" y="6326963"/>
            <a:chExt cx="3162900" cy="542585"/>
          </a:xfrm>
        </p:grpSpPr>
        <p:sp>
          <p:nvSpPr>
            <p:cNvPr id="89" name="Google Shape;89;g20c8630ae38_0_444"/>
            <p:cNvSpPr/>
            <p:nvPr/>
          </p:nvSpPr>
          <p:spPr>
            <a:xfrm>
              <a:off x="5981104" y="6733348"/>
              <a:ext cx="3162900" cy="1362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g20c8630ae38_0_444"/>
            <p:cNvSpPr/>
            <p:nvPr/>
          </p:nvSpPr>
          <p:spPr>
            <a:xfrm>
              <a:off x="5981104" y="6632125"/>
              <a:ext cx="3162900" cy="101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20c8630ae38_0_444"/>
            <p:cNvSpPr/>
            <p:nvPr/>
          </p:nvSpPr>
          <p:spPr>
            <a:xfrm>
              <a:off x="5981104" y="6326963"/>
              <a:ext cx="3162900" cy="3051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g20c8630ae38_0_444"/>
          <p:cNvGrpSpPr/>
          <p:nvPr/>
        </p:nvGrpSpPr>
        <p:grpSpPr>
          <a:xfrm flipH="1" rot="10800000">
            <a:off x="-129" y="-9450"/>
            <a:ext cx="9143944" cy="1494234"/>
            <a:chOff x="5981104" y="5375253"/>
            <a:chExt cx="3162900" cy="1494234"/>
          </a:xfrm>
        </p:grpSpPr>
        <p:sp>
          <p:nvSpPr>
            <p:cNvPr id="93" name="Google Shape;93;g20c8630ae38_0_444"/>
            <p:cNvSpPr/>
            <p:nvPr/>
          </p:nvSpPr>
          <p:spPr>
            <a:xfrm>
              <a:off x="5981104" y="5924187"/>
              <a:ext cx="3162900" cy="945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20c8630ae38_0_444"/>
            <p:cNvSpPr/>
            <p:nvPr/>
          </p:nvSpPr>
          <p:spPr>
            <a:xfrm>
              <a:off x="5981104" y="5680416"/>
              <a:ext cx="3162900" cy="2607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g20c8630ae38_0_444"/>
            <p:cNvSpPr/>
            <p:nvPr/>
          </p:nvSpPr>
          <p:spPr>
            <a:xfrm>
              <a:off x="5981104" y="5375253"/>
              <a:ext cx="3162900" cy="3051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g20c8630ae38_0_444"/>
          <p:cNvSpPr txBox="1"/>
          <p:nvPr/>
        </p:nvSpPr>
        <p:spPr>
          <a:xfrm>
            <a:off x="0" y="4289932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F243E"/>
                </a:solidFill>
              </a:rPr>
              <a:t>Tamires Corrêa Marçal</a:t>
            </a:r>
            <a:endParaRPr b="1" i="0" sz="2400" u="none" cap="none" strike="noStrike">
              <a:solidFill>
                <a:srgbClr val="0F24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g20c8630ae38_0_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2607" y="-14193"/>
            <a:ext cx="1567619" cy="95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0c8630ae38_0_4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04" y="54205"/>
            <a:ext cx="1512036" cy="88806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20c8630ae38_0_444"/>
          <p:cNvSpPr txBox="1"/>
          <p:nvPr/>
        </p:nvSpPr>
        <p:spPr>
          <a:xfrm>
            <a:off x="-151" y="1955021"/>
            <a:ext cx="91440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000" u="none" cap="none" strike="noStrike">
              <a:solidFill>
                <a:srgbClr val="0F24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0F243E"/>
                </a:solidFill>
              </a:rPr>
              <a:t>Workshop de Ferramentas de Processamento de Neuroimagens</a:t>
            </a:r>
            <a:endParaRPr b="1" i="0" sz="3600" u="none" cap="none" strike="noStrike">
              <a:solidFill>
                <a:srgbClr val="0F24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4000" u="none" cap="none" strike="noStrike">
              <a:solidFill>
                <a:srgbClr val="0F24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"/>
          <p:cNvGrpSpPr/>
          <p:nvPr/>
        </p:nvGrpSpPr>
        <p:grpSpPr>
          <a:xfrm>
            <a:off x="-1" y="6328245"/>
            <a:ext cx="9144000" cy="542600"/>
            <a:chOff x="5981104" y="6326963"/>
            <a:chExt cx="3162896" cy="542600"/>
          </a:xfrm>
        </p:grpSpPr>
        <p:sp>
          <p:nvSpPr>
            <p:cNvPr id="240" name="Google Shape;240;p1"/>
            <p:cNvSpPr/>
            <p:nvPr/>
          </p:nvSpPr>
          <p:spPr>
            <a:xfrm>
              <a:off x="5981104" y="6733348"/>
              <a:ext cx="3162896" cy="136215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981104" y="6632125"/>
              <a:ext cx="3162896" cy="101223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981104" y="6326963"/>
              <a:ext cx="3162896" cy="305162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" name="Google Shape;243;p1"/>
          <p:cNvGrpSpPr/>
          <p:nvPr/>
        </p:nvGrpSpPr>
        <p:grpSpPr>
          <a:xfrm flipH="1" rot="10800000">
            <a:off x="-1" y="-9528"/>
            <a:ext cx="9144000" cy="1494312"/>
            <a:chOff x="5981104" y="5375253"/>
            <a:chExt cx="3162896" cy="1494312"/>
          </a:xfrm>
        </p:grpSpPr>
        <p:sp>
          <p:nvSpPr>
            <p:cNvPr id="244" name="Google Shape;244;p1"/>
            <p:cNvSpPr/>
            <p:nvPr/>
          </p:nvSpPr>
          <p:spPr>
            <a:xfrm>
              <a:off x="5981104" y="5924187"/>
              <a:ext cx="3162896" cy="9453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981104" y="5680416"/>
              <a:ext cx="3162896" cy="260845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981104" y="5375253"/>
              <a:ext cx="3162896" cy="305162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1"/>
          <p:cNvSpPr/>
          <p:nvPr/>
        </p:nvSpPr>
        <p:spPr>
          <a:xfrm>
            <a:off x="-36005" y="260648"/>
            <a:ext cx="9180003" cy="434386"/>
          </a:xfrm>
          <a:prstGeom prst="rect">
            <a:avLst/>
          </a:prstGeom>
          <a:noFill/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0" lIns="36000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</a:rPr>
              <a:t>Workshop de Neuroimagens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"/>
          <p:cNvSpPr txBox="1"/>
          <p:nvPr/>
        </p:nvSpPr>
        <p:spPr>
          <a:xfrm>
            <a:off x="0" y="4289932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F243E"/>
                </a:solidFill>
              </a:rPr>
              <a:t>Tamires Corrêa Marçal</a:t>
            </a:r>
            <a:endParaRPr b="1" i="0" sz="2400" u="none" cap="none" strike="noStrike">
              <a:solidFill>
                <a:srgbClr val="0F24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2607" y="-14193"/>
            <a:ext cx="1567620" cy="95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04" y="54205"/>
            <a:ext cx="1512036" cy="88806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"/>
          <p:cNvSpPr txBox="1"/>
          <p:nvPr/>
        </p:nvSpPr>
        <p:spPr>
          <a:xfrm>
            <a:off x="-1" y="2412221"/>
            <a:ext cx="9144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000" u="none" cap="none" strike="noStrike">
              <a:solidFill>
                <a:srgbClr val="0F24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0F243E"/>
                </a:solidFill>
              </a:rPr>
              <a:t>Ressonância Magnética Estrutural</a:t>
            </a:r>
            <a:endParaRPr b="1" i="0" sz="3600" u="none" cap="none" strike="noStrike">
              <a:solidFill>
                <a:srgbClr val="0F24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4000" u="none" cap="none" strike="noStrike">
              <a:solidFill>
                <a:srgbClr val="0F24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g20c8630ae38_0_427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257" name="Google Shape;257;g20c8630ae38_0_427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g20c8630ae38_0_427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g20c8630ae38_0_427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g20c8630ae38_0_427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261" name="Google Shape;261;g20c8630ae38_0_427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262" name="Google Shape;262;g20c8630ae38_0_427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263" name="Google Shape;263;g20c8630ae38_0_427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g20c8630ae38_0_427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g20c8630ae38_0_427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g20c8630ae38_0_427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Voxel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20c8630ae38_0_427"/>
          <p:cNvSpPr/>
          <p:nvPr/>
        </p:nvSpPr>
        <p:spPr>
          <a:xfrm>
            <a:off x="-125" y="877850"/>
            <a:ext cx="9144000" cy="568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g20c8630ae38_0_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950" y="1426600"/>
            <a:ext cx="5861800" cy="486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g20c8630ae38_0_34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274" name="Google Shape;274;g20c8630ae38_0_34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g20c8630ae38_0_34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g20c8630ae38_0_34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g20c8630ae38_0_34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278" name="Google Shape;278;g20c8630ae38_0_34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279" name="Google Shape;279;g20c8630ae38_0_34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280" name="Google Shape;280;g20c8630ae38_0_34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g20c8630ae38_0_34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g20c8630ae38_0_34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g20c8630ae38_0_34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Voxel - Vértice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20c8630ae38_0_34"/>
          <p:cNvSpPr/>
          <p:nvPr/>
        </p:nvSpPr>
        <p:spPr>
          <a:xfrm>
            <a:off x="-125" y="877850"/>
            <a:ext cx="9144000" cy="568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g20c8630ae38_0_34"/>
          <p:cNvPicPr preferRelativeResize="0"/>
          <p:nvPr/>
        </p:nvPicPr>
        <p:blipFill rotWithShape="1">
          <a:blip r:embed="rId3">
            <a:alphaModFix/>
          </a:blip>
          <a:srcRect b="17450" l="0" r="0" t="0"/>
          <a:stretch/>
        </p:blipFill>
        <p:spPr>
          <a:xfrm>
            <a:off x="-150" y="1430639"/>
            <a:ext cx="9144000" cy="44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g20c8630ae38_0_51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291" name="Google Shape;291;g20c8630ae38_0_51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g20c8630ae38_0_51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g20c8630ae38_0_51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g20c8630ae38_0_51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295" name="Google Shape;295;g20c8630ae38_0_51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296" name="Google Shape;296;g20c8630ae38_0_51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297" name="Google Shape;297;g20c8630ae38_0_51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g20c8630ae38_0_51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g20c8630ae38_0_51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g20c8630ae38_0_51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Vértice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0c8630ae38_0_51"/>
          <p:cNvSpPr/>
          <p:nvPr/>
        </p:nvSpPr>
        <p:spPr>
          <a:xfrm>
            <a:off x="-125" y="877850"/>
            <a:ext cx="9144000" cy="568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g20c8630ae38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75" y="1336900"/>
            <a:ext cx="7910962" cy="4686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g20c8630ae38_0_87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308" name="Google Shape;308;g20c8630ae38_0_87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g20c8630ae38_0_87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g20c8630ae38_0_87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g20c8630ae38_0_87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312" name="Google Shape;312;g20c8630ae38_0_87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313" name="Google Shape;313;g20c8630ae38_0_87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314" name="Google Shape;314;g20c8630ae38_0_87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g20c8630ae38_0_87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g20c8630ae38_0_87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g20c8630ae38_0_87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Informações </a:t>
            </a: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Geométricas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20c8630ae38_0_87"/>
          <p:cNvSpPr/>
          <p:nvPr/>
        </p:nvSpPr>
        <p:spPr>
          <a:xfrm>
            <a:off x="-125" y="877850"/>
            <a:ext cx="9144000" cy="568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g20c8630ae38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28" y="1463141"/>
            <a:ext cx="7910950" cy="443400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0c8630ae38_0_87"/>
          <p:cNvSpPr txBox="1"/>
          <p:nvPr/>
        </p:nvSpPr>
        <p:spPr>
          <a:xfrm>
            <a:off x="5943575" y="2549225"/>
            <a:ext cx="11775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64C4D2"/>
                </a:highlight>
                <a:latin typeface="Calibri"/>
                <a:ea typeface="Calibri"/>
                <a:cs typeface="Calibri"/>
                <a:sym typeface="Calibri"/>
              </a:rPr>
              <a:t>Volume</a:t>
            </a:r>
            <a:endParaRPr b="1" sz="2400">
              <a:solidFill>
                <a:schemeClr val="lt1"/>
              </a:solidFill>
              <a:highlight>
                <a:srgbClr val="64C4D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0c8630ae38_0_87"/>
          <p:cNvSpPr txBox="1"/>
          <p:nvPr/>
        </p:nvSpPr>
        <p:spPr>
          <a:xfrm>
            <a:off x="5756525" y="3167400"/>
            <a:ext cx="15240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64C4D2"/>
                </a:highlight>
                <a:latin typeface="Calibri"/>
                <a:ea typeface="Calibri"/>
                <a:cs typeface="Calibri"/>
                <a:sym typeface="Calibri"/>
              </a:rPr>
              <a:t>Espessura</a:t>
            </a:r>
            <a:endParaRPr b="1" sz="2400">
              <a:solidFill>
                <a:schemeClr val="lt1"/>
              </a:solidFill>
              <a:highlight>
                <a:srgbClr val="64C4D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20c8630ae38_0_87"/>
          <p:cNvSpPr txBox="1"/>
          <p:nvPr/>
        </p:nvSpPr>
        <p:spPr>
          <a:xfrm>
            <a:off x="6019775" y="3758613"/>
            <a:ext cx="15240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64C4D2"/>
                </a:highlight>
                <a:latin typeface="Calibri"/>
                <a:ea typeface="Calibri"/>
                <a:cs typeface="Calibri"/>
                <a:sym typeface="Calibri"/>
              </a:rPr>
              <a:t>Área</a:t>
            </a:r>
            <a:endParaRPr b="1" sz="2400">
              <a:solidFill>
                <a:schemeClr val="lt1"/>
              </a:solidFill>
              <a:highlight>
                <a:srgbClr val="64C4D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0c8630ae38_0_87"/>
          <p:cNvSpPr txBox="1"/>
          <p:nvPr/>
        </p:nvSpPr>
        <p:spPr>
          <a:xfrm>
            <a:off x="5770325" y="4444438"/>
            <a:ext cx="15240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64C4D2"/>
                </a:highlight>
                <a:latin typeface="Calibri"/>
                <a:ea typeface="Calibri"/>
                <a:cs typeface="Calibri"/>
                <a:sym typeface="Calibri"/>
              </a:rPr>
              <a:t>Curvatura</a:t>
            </a:r>
            <a:endParaRPr b="1" sz="2400">
              <a:solidFill>
                <a:schemeClr val="lt1"/>
              </a:solidFill>
              <a:highlight>
                <a:srgbClr val="64C4D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g20c8630ae38_0_549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329" name="Google Shape;329;g20c8630ae38_0_549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g20c8630ae38_0_549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g20c8630ae38_0_549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g20c8630ae38_0_549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333" name="Google Shape;333;g20c8630ae38_0_549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334" name="Google Shape;334;g20c8630ae38_0_549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335" name="Google Shape;335;g20c8630ae38_0_549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g20c8630ae38_0_549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g20c8630ae38_0_549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g20c8630ae38_0_549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Informações Geométricas e de Atlas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20c8630ae38_0_549"/>
          <p:cNvSpPr/>
          <p:nvPr/>
        </p:nvSpPr>
        <p:spPr>
          <a:xfrm>
            <a:off x="-125" y="877850"/>
            <a:ext cx="9144000" cy="568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g20c8630ae38_0_5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28" y="1463141"/>
            <a:ext cx="7910950" cy="443400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20c8630ae38_0_549"/>
          <p:cNvSpPr txBox="1"/>
          <p:nvPr/>
        </p:nvSpPr>
        <p:spPr>
          <a:xfrm>
            <a:off x="5943575" y="2549225"/>
            <a:ext cx="11775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64C4D2"/>
                </a:highlight>
                <a:latin typeface="Calibri"/>
                <a:ea typeface="Calibri"/>
                <a:cs typeface="Calibri"/>
                <a:sym typeface="Calibri"/>
              </a:rPr>
              <a:t>Volume</a:t>
            </a:r>
            <a:endParaRPr b="1" sz="2400">
              <a:solidFill>
                <a:schemeClr val="lt1"/>
              </a:solidFill>
              <a:highlight>
                <a:srgbClr val="64C4D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20c8630ae38_0_549"/>
          <p:cNvSpPr txBox="1"/>
          <p:nvPr/>
        </p:nvSpPr>
        <p:spPr>
          <a:xfrm>
            <a:off x="5756525" y="3167400"/>
            <a:ext cx="15240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64C4D2"/>
                </a:highlight>
                <a:latin typeface="Calibri"/>
                <a:ea typeface="Calibri"/>
                <a:cs typeface="Calibri"/>
                <a:sym typeface="Calibri"/>
              </a:rPr>
              <a:t>Espessura</a:t>
            </a:r>
            <a:endParaRPr b="1" sz="2400">
              <a:solidFill>
                <a:schemeClr val="lt1"/>
              </a:solidFill>
              <a:highlight>
                <a:srgbClr val="64C4D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20c8630ae38_0_549"/>
          <p:cNvSpPr txBox="1"/>
          <p:nvPr/>
        </p:nvSpPr>
        <p:spPr>
          <a:xfrm>
            <a:off x="6019775" y="3758613"/>
            <a:ext cx="15240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64C4D2"/>
                </a:highlight>
                <a:latin typeface="Calibri"/>
                <a:ea typeface="Calibri"/>
                <a:cs typeface="Calibri"/>
                <a:sym typeface="Calibri"/>
              </a:rPr>
              <a:t>Área</a:t>
            </a:r>
            <a:endParaRPr b="1" sz="2400">
              <a:solidFill>
                <a:schemeClr val="lt1"/>
              </a:solidFill>
              <a:highlight>
                <a:srgbClr val="64C4D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20c8630ae38_0_549"/>
          <p:cNvSpPr txBox="1"/>
          <p:nvPr/>
        </p:nvSpPr>
        <p:spPr>
          <a:xfrm>
            <a:off x="5770325" y="4444438"/>
            <a:ext cx="15240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64C4D2"/>
                </a:highlight>
                <a:latin typeface="Calibri"/>
                <a:ea typeface="Calibri"/>
                <a:cs typeface="Calibri"/>
                <a:sym typeface="Calibri"/>
              </a:rPr>
              <a:t>Curvatura</a:t>
            </a:r>
            <a:endParaRPr b="1" sz="2400">
              <a:solidFill>
                <a:schemeClr val="lt1"/>
              </a:solidFill>
              <a:highlight>
                <a:srgbClr val="64C4D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20c8630ae38_0_549"/>
          <p:cNvSpPr txBox="1"/>
          <p:nvPr/>
        </p:nvSpPr>
        <p:spPr>
          <a:xfrm>
            <a:off x="5839600" y="5120525"/>
            <a:ext cx="15240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1094AB"/>
                </a:highlight>
                <a:latin typeface="Calibri"/>
                <a:ea typeface="Calibri"/>
                <a:cs typeface="Calibri"/>
                <a:sym typeface="Calibri"/>
              </a:rPr>
              <a:t>Estrutura</a:t>
            </a:r>
            <a:endParaRPr b="1" sz="2400">
              <a:solidFill>
                <a:schemeClr val="lt1"/>
              </a:solidFill>
              <a:highlight>
                <a:srgbClr val="1094AB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g20c8630ae38_0_761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351" name="Google Shape;351;g20c8630ae38_0_761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g20c8630ae38_0_761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g20c8630ae38_0_761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g20c8630ae38_0_761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355" name="Google Shape;355;g20c8630ae38_0_761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356" name="Google Shape;356;g20c8630ae38_0_761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357" name="Google Shape;357;g20c8630ae38_0_761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g20c8630ae38_0_761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g20c8630ae38_0_761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g20c8630ae38_0_761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Informações de Atlas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g20c8630ae38_0_761"/>
          <p:cNvSpPr/>
          <p:nvPr/>
        </p:nvSpPr>
        <p:spPr>
          <a:xfrm>
            <a:off x="-125" y="877850"/>
            <a:ext cx="9144000" cy="568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g20c8630ae38_0_7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99" y="877850"/>
            <a:ext cx="6995066" cy="568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g20c8630ae38_0_570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368" name="Google Shape;368;g20c8630ae38_0_570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g20c8630ae38_0_570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g20c8630ae38_0_570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g20c8630ae38_0_570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372" name="Google Shape;372;g20c8630ae38_0_570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373" name="Google Shape;373;g20c8630ae38_0_570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374" name="Google Shape;374;g20c8630ae38_0_570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g20c8630ae38_0_570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g20c8630ae38_0_570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g20c8630ae38_0_570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Prática - Recon-all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20c8630ae38_0_570"/>
          <p:cNvSpPr txBox="1"/>
          <p:nvPr/>
        </p:nvSpPr>
        <p:spPr>
          <a:xfrm>
            <a:off x="1018200" y="3359825"/>
            <a:ext cx="6765300" cy="223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recon-all \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       -s $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participante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\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	-i sample-002.mgz\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       -sd $SUBJECTS_DIR\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	-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20c8630ae38_0_570"/>
          <p:cNvSpPr txBox="1"/>
          <p:nvPr/>
        </p:nvSpPr>
        <p:spPr>
          <a:xfrm>
            <a:off x="1018200" y="1717975"/>
            <a:ext cx="6765300" cy="928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FREESURFER_HOME  =   /home/user/freesurfer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SUBJECTS_DIR  =   /home/user/freesurfer/subjects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g20c8630ae38_0_18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385" name="Google Shape;385;g20c8630ae38_0_18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g20c8630ae38_0_18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g20c8630ae38_0_18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g20c8630ae38_0_18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389" name="Google Shape;389;g20c8630ae38_0_18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390" name="Google Shape;390;g20c8630ae38_0_18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391" name="Google Shape;391;g20c8630ae38_0_18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g20c8630ae38_0_18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g20c8630ae38_0_18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g20c8630ae38_0_18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20c8630ae38_0_18"/>
          <p:cNvSpPr/>
          <p:nvPr/>
        </p:nvSpPr>
        <p:spPr>
          <a:xfrm>
            <a:off x="2971650" y="1662538"/>
            <a:ext cx="3200400" cy="113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4C4D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0c8630ae38_0_18"/>
          <p:cNvSpPr txBox="1"/>
          <p:nvPr/>
        </p:nvSpPr>
        <p:spPr>
          <a:xfrm>
            <a:off x="3816750" y="1749675"/>
            <a:ext cx="15105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FreeSurfer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recon-all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20c8630ae38_0_18"/>
          <p:cNvSpPr txBox="1"/>
          <p:nvPr/>
        </p:nvSpPr>
        <p:spPr>
          <a:xfrm>
            <a:off x="2105850" y="1077288"/>
            <a:ext cx="500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lt1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Dados de ressonancia (.NII .MGZ)</a:t>
            </a:r>
            <a:endParaRPr sz="2600">
              <a:solidFill>
                <a:schemeClr val="lt1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g20c8630ae38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8500" y="2970738"/>
            <a:ext cx="5676305" cy="139161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0c8630ae38_0_18"/>
          <p:cNvSpPr txBox="1"/>
          <p:nvPr/>
        </p:nvSpPr>
        <p:spPr>
          <a:xfrm rot="2980880">
            <a:off x="1670412" y="5088739"/>
            <a:ext cx="2697986" cy="4618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highlight>
                  <a:srgbClr val="1094AB"/>
                </a:highlight>
                <a:latin typeface="Calibri"/>
                <a:ea typeface="Calibri"/>
                <a:cs typeface="Calibri"/>
                <a:sym typeface="Calibri"/>
              </a:rPr>
              <a:t>Estrutura por vértices</a:t>
            </a:r>
            <a:endParaRPr b="1" sz="1800">
              <a:solidFill>
                <a:schemeClr val="lt1"/>
              </a:solidFill>
              <a:highlight>
                <a:srgbClr val="1094AB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20c8630ae38_0_18"/>
          <p:cNvSpPr txBox="1"/>
          <p:nvPr/>
        </p:nvSpPr>
        <p:spPr>
          <a:xfrm rot="3273466">
            <a:off x="4267401" y="5069386"/>
            <a:ext cx="2658645" cy="73877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highlight>
                  <a:srgbClr val="64C4D2"/>
                </a:highlight>
                <a:latin typeface="Calibri"/>
                <a:ea typeface="Calibri"/>
                <a:cs typeface="Calibri"/>
                <a:sym typeface="Calibri"/>
              </a:rPr>
              <a:t>Volume, espessura, área e curvatura por vértices</a:t>
            </a:r>
            <a:endParaRPr b="1" sz="1800">
              <a:solidFill>
                <a:schemeClr val="lt1"/>
              </a:solidFill>
              <a:highlight>
                <a:srgbClr val="64C4D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g20c8630ae38_0_18"/>
          <p:cNvSpPr/>
          <p:nvPr/>
        </p:nvSpPr>
        <p:spPr>
          <a:xfrm flipH="1" rot="10800000">
            <a:off x="4763025" y="3834975"/>
            <a:ext cx="633300" cy="365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20c8630ae38_0_18"/>
          <p:cNvSpPr/>
          <p:nvPr/>
        </p:nvSpPr>
        <p:spPr>
          <a:xfrm flipH="1" rot="10800000">
            <a:off x="1970450" y="3834975"/>
            <a:ext cx="627600" cy="365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20c8630ae38_0_18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FreeSurfer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g213b9d17dfe_0_0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409" name="Google Shape;409;g213b9d17dfe_0_0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g213b9d17dfe_0_0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g213b9d17dfe_0_0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g213b9d17dfe_0_0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413" name="Google Shape;413;g213b9d17dfe_0_0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414" name="Google Shape;414;g213b9d17dfe_0_0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415" name="Google Shape;415;g213b9d17dfe_0_0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g213b9d17dfe_0_0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g213b9d17dfe_0_0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" name="Google Shape;418;g213b9d17dfe_0_0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213b9d17dfe_0_0"/>
          <p:cNvSpPr/>
          <p:nvPr/>
        </p:nvSpPr>
        <p:spPr>
          <a:xfrm>
            <a:off x="2971650" y="1662538"/>
            <a:ext cx="3200400" cy="113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4C4D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213b9d17dfe_0_0"/>
          <p:cNvSpPr txBox="1"/>
          <p:nvPr/>
        </p:nvSpPr>
        <p:spPr>
          <a:xfrm>
            <a:off x="3816750" y="1749675"/>
            <a:ext cx="15105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FreeSurfer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recon-all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213b9d17dfe_0_0"/>
          <p:cNvSpPr txBox="1"/>
          <p:nvPr/>
        </p:nvSpPr>
        <p:spPr>
          <a:xfrm>
            <a:off x="2105850" y="1077288"/>
            <a:ext cx="500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lt1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Dados de ressonancia (.NII .MGZ)</a:t>
            </a:r>
            <a:endParaRPr sz="2600">
              <a:solidFill>
                <a:schemeClr val="lt1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g213b9d17df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8500" y="2970738"/>
            <a:ext cx="5676305" cy="139161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213b9d17dfe_0_0"/>
          <p:cNvSpPr txBox="1"/>
          <p:nvPr/>
        </p:nvSpPr>
        <p:spPr>
          <a:xfrm rot="3273466">
            <a:off x="3685526" y="5069386"/>
            <a:ext cx="2658645" cy="73877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highlight>
                  <a:srgbClr val="64C4D2"/>
                </a:highlight>
                <a:latin typeface="Calibri"/>
                <a:ea typeface="Calibri"/>
                <a:cs typeface="Calibri"/>
                <a:sym typeface="Calibri"/>
              </a:rPr>
              <a:t>Volume, espessura, área e curvatura por estrutura</a:t>
            </a:r>
            <a:endParaRPr b="1" sz="1800">
              <a:solidFill>
                <a:schemeClr val="lt1"/>
              </a:solidFill>
              <a:highlight>
                <a:srgbClr val="64C4D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213b9d17dfe_0_0"/>
          <p:cNvSpPr/>
          <p:nvPr/>
        </p:nvSpPr>
        <p:spPr>
          <a:xfrm flipH="1" rot="10800000">
            <a:off x="4077225" y="3834975"/>
            <a:ext cx="633300" cy="365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213b9d17dfe_0_0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FreeSurfer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g20c8630ae38_0_462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05" name="Google Shape;105;g20c8630ae38_0_462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g20c8630ae38_0_462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g20c8630ae38_0_462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g20c8630ae38_0_462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09" name="Google Shape;109;g20c8630ae38_0_462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10" name="Google Shape;110;g20c8630ae38_0_462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11" name="Google Shape;111;g20c8630ae38_0_462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20c8630ae38_0_462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20c8630ae38_0_462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g20c8630ae38_0_462"/>
          <p:cNvSpPr txBox="1"/>
          <p:nvPr/>
        </p:nvSpPr>
        <p:spPr>
          <a:xfrm>
            <a:off x="767250" y="1257225"/>
            <a:ext cx="76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20c8630ae38_0_462"/>
          <p:cNvSpPr txBox="1"/>
          <p:nvPr/>
        </p:nvSpPr>
        <p:spPr>
          <a:xfrm>
            <a:off x="1112400" y="2119725"/>
            <a:ext cx="6922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Facilitar a aprendizagem e difundir o uso de ferramentas de neuroimagem</a:t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g20c8630ae38_0_227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431" name="Google Shape;431;g20c8630ae38_0_227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g20c8630ae38_0_227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g20c8630ae38_0_227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g20c8630ae38_0_227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435" name="Google Shape;435;g20c8630ae38_0_227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436" name="Google Shape;436;g20c8630ae38_0_227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437" name="Google Shape;437;g20c8630ae38_0_227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g20c8630ae38_0_227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g20c8630ae38_0_227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g20c8630ae38_0_227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g20c8630ae38_0_227"/>
          <p:cNvPicPr preferRelativeResize="0"/>
          <p:nvPr/>
        </p:nvPicPr>
        <p:blipFill rotWithShape="1">
          <a:blip r:embed="rId3">
            <a:alphaModFix/>
          </a:blip>
          <a:srcRect b="83255" l="0" r="0" t="878"/>
          <a:stretch/>
        </p:blipFill>
        <p:spPr>
          <a:xfrm>
            <a:off x="99550" y="1325475"/>
            <a:ext cx="5869875" cy="10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20c8630ae38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5425" y="2617350"/>
            <a:ext cx="615315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g20c8630ae38_0_206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448" name="Google Shape;448;g20c8630ae38_0_206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g20c8630ae38_0_206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g20c8630ae38_0_206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g20c8630ae38_0_206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452" name="Google Shape;452;g20c8630ae38_0_206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453" name="Google Shape;453;g20c8630ae38_0_206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454" name="Google Shape;454;g20c8630ae38_0_206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g20c8630ae38_0_206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g20c8630ae38_0_206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g20c8630ae38_0_206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g20c8630ae38_0_206"/>
          <p:cNvPicPr preferRelativeResize="0"/>
          <p:nvPr/>
        </p:nvPicPr>
        <p:blipFill rotWithShape="1">
          <a:blip r:embed="rId3">
            <a:alphaModFix/>
          </a:blip>
          <a:srcRect b="83255" l="0" r="0" t="878"/>
          <a:stretch/>
        </p:blipFill>
        <p:spPr>
          <a:xfrm>
            <a:off x="99550" y="1325475"/>
            <a:ext cx="5869875" cy="10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20c8630ae38_0_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561" y="2786636"/>
            <a:ext cx="6256888" cy="330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g20c8630ae38_0_244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465" name="Google Shape;465;g20c8630ae38_0_244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g20c8630ae38_0_244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g20c8630ae38_0_244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" name="Google Shape;468;g20c8630ae38_0_244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469" name="Google Shape;469;g20c8630ae38_0_244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470" name="Google Shape;470;g20c8630ae38_0_244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471" name="Google Shape;471;g20c8630ae38_0_244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g20c8630ae38_0_244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g20c8630ae38_0_244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g20c8630ae38_0_244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g20c8630ae38_0_244"/>
          <p:cNvPicPr preferRelativeResize="0"/>
          <p:nvPr/>
        </p:nvPicPr>
        <p:blipFill rotWithShape="1">
          <a:blip r:embed="rId3">
            <a:alphaModFix/>
          </a:blip>
          <a:srcRect b="83255" l="0" r="0" t="878"/>
          <a:stretch/>
        </p:blipFill>
        <p:spPr>
          <a:xfrm>
            <a:off x="99550" y="1325475"/>
            <a:ext cx="5869875" cy="10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20c8630ae38_0_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550" y="2766071"/>
            <a:ext cx="6256900" cy="3305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g20c8630ae38_0_156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482" name="Google Shape;482;g20c8630ae38_0_156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g20c8630ae38_0_156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g20c8630ae38_0_156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g20c8630ae38_0_156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486" name="Google Shape;486;g20c8630ae38_0_156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487" name="Google Shape;487;g20c8630ae38_0_156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488" name="Google Shape;488;g20c8630ae38_0_156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g20c8630ae38_0_156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g20c8630ae38_0_156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g20c8630ae38_0_156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Informações Geométricas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2" name="Google Shape;492;g20c8630ae38_0_156"/>
          <p:cNvPicPr preferRelativeResize="0"/>
          <p:nvPr/>
        </p:nvPicPr>
        <p:blipFill rotWithShape="1">
          <a:blip r:embed="rId3">
            <a:alphaModFix/>
          </a:blip>
          <a:srcRect b="64278" l="0" r="15139" t="15425"/>
          <a:stretch/>
        </p:blipFill>
        <p:spPr>
          <a:xfrm>
            <a:off x="99550" y="1162650"/>
            <a:ext cx="4981425" cy="1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20c8630ae38_0_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574" y="2683599"/>
            <a:ext cx="6562551" cy="34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g20c8630ae38_0_283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499" name="Google Shape;499;g20c8630ae38_0_283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g20c8630ae38_0_283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g20c8630ae38_0_283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g20c8630ae38_0_283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503" name="Google Shape;503;g20c8630ae38_0_283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504" name="Google Shape;504;g20c8630ae38_0_283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505" name="Google Shape;505;g20c8630ae38_0_283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g20c8630ae38_0_283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g20c8630ae38_0_283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" name="Google Shape;508;g20c8630ae38_0_283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Informações Geométricas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g20c8630ae38_0_283"/>
          <p:cNvPicPr preferRelativeResize="0"/>
          <p:nvPr/>
        </p:nvPicPr>
        <p:blipFill rotWithShape="1">
          <a:blip r:embed="rId3">
            <a:alphaModFix/>
          </a:blip>
          <a:srcRect b="26369" l="0" r="0" t="35818"/>
          <a:stretch/>
        </p:blipFill>
        <p:spPr>
          <a:xfrm>
            <a:off x="99538" y="1146106"/>
            <a:ext cx="5869875" cy="261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20c8630ae38_0_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475" y="3381535"/>
            <a:ext cx="5869876" cy="310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g20c8630ae38_0_302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516" name="Google Shape;516;g20c8630ae38_0_302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g20c8630ae38_0_302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g20c8630ae38_0_302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g20c8630ae38_0_302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520" name="Google Shape;520;g20c8630ae38_0_302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521" name="Google Shape;521;g20c8630ae38_0_302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522" name="Google Shape;522;g20c8630ae38_0_302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g20c8630ae38_0_302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g20c8630ae38_0_302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g20c8630ae38_0_302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Informações Geométricas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g20c8630ae38_0_302"/>
          <p:cNvPicPr preferRelativeResize="0"/>
          <p:nvPr/>
        </p:nvPicPr>
        <p:blipFill rotWithShape="1">
          <a:blip r:embed="rId3">
            <a:alphaModFix/>
          </a:blip>
          <a:srcRect b="26369" l="0" r="0" t="35818"/>
          <a:stretch/>
        </p:blipFill>
        <p:spPr>
          <a:xfrm>
            <a:off x="99538" y="1146106"/>
            <a:ext cx="5869875" cy="261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20c8630ae38_0_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473" y="3377662"/>
            <a:ext cx="5869876" cy="310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g20c8630ae38_0_321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533" name="Google Shape;533;g20c8630ae38_0_321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g20c8630ae38_0_321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g20c8630ae38_0_321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g20c8630ae38_0_321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537" name="Google Shape;537;g20c8630ae38_0_321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538" name="Google Shape;538;g20c8630ae38_0_321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539" name="Google Shape;539;g20c8630ae38_0_321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g20c8630ae38_0_321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g20c8630ae38_0_321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2" name="Google Shape;542;g20c8630ae38_0_321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Informações Geométricas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3" name="Google Shape;543;g20c8630ae38_0_321"/>
          <p:cNvPicPr preferRelativeResize="0"/>
          <p:nvPr/>
        </p:nvPicPr>
        <p:blipFill rotWithShape="1">
          <a:blip r:embed="rId3">
            <a:alphaModFix/>
          </a:blip>
          <a:srcRect b="26369" l="0" r="0" t="35818"/>
          <a:stretch/>
        </p:blipFill>
        <p:spPr>
          <a:xfrm>
            <a:off x="99538" y="1146106"/>
            <a:ext cx="5869875" cy="261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20c8630ae38_0_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473" y="3377662"/>
            <a:ext cx="5869876" cy="310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g20c8630ae38_0_364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550" name="Google Shape;550;g20c8630ae38_0_364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g20c8630ae38_0_364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g20c8630ae38_0_364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g20c8630ae38_0_364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554" name="Google Shape;554;g20c8630ae38_0_364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555" name="Google Shape;555;g20c8630ae38_0_364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556" name="Google Shape;556;g20c8630ae38_0_364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g20c8630ae38_0_364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g20c8630ae38_0_364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g20c8630ae38_0_364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Informações Geométricas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0" name="Google Shape;560;g20c8630ae38_0_364"/>
          <p:cNvPicPr preferRelativeResize="0"/>
          <p:nvPr/>
        </p:nvPicPr>
        <p:blipFill rotWithShape="1">
          <a:blip r:embed="rId3">
            <a:alphaModFix/>
          </a:blip>
          <a:srcRect b="26369" l="0" r="0" t="35818"/>
          <a:stretch/>
        </p:blipFill>
        <p:spPr>
          <a:xfrm>
            <a:off x="99538" y="1146106"/>
            <a:ext cx="5869875" cy="261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20c8630ae38_0_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7063" y="3381530"/>
            <a:ext cx="5869876" cy="3100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g20c8630ae38_0_174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567" name="Google Shape;567;g20c8630ae38_0_174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g20c8630ae38_0_174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g20c8630ae38_0_174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g20c8630ae38_0_174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571" name="Google Shape;571;g20c8630ae38_0_174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572" name="Google Shape;572;g20c8630ae38_0_174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573" name="Google Shape;573;g20c8630ae38_0_174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g20c8630ae38_0_174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g20c8630ae38_0_174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g20c8630ae38_0_174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Informações Geométricas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" name="Google Shape;577;g20c8630ae38_0_174"/>
          <p:cNvPicPr preferRelativeResize="0"/>
          <p:nvPr/>
        </p:nvPicPr>
        <p:blipFill rotWithShape="1">
          <a:blip r:embed="rId3">
            <a:alphaModFix/>
          </a:blip>
          <a:srcRect b="0" l="0" r="0" t="72840"/>
          <a:stretch/>
        </p:blipFill>
        <p:spPr>
          <a:xfrm>
            <a:off x="99550" y="1050800"/>
            <a:ext cx="6133532" cy="19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20c8630ae38_0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174" y="3049355"/>
            <a:ext cx="6381550" cy="3371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g20c8630ae38_0_403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584" name="Google Shape;584;g20c8630ae38_0_403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g20c8630ae38_0_403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g20c8630ae38_0_403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7" name="Google Shape;587;g20c8630ae38_0_403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588" name="Google Shape;588;g20c8630ae38_0_403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589" name="Google Shape;589;g20c8630ae38_0_403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590" name="Google Shape;590;g20c8630ae38_0_403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g20c8630ae38_0_403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g20c8630ae38_0_403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3" name="Google Shape;593;g20c8630ae38_0_403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Informações Geométricas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" name="Google Shape;594;g20c8630ae38_0_403"/>
          <p:cNvPicPr preferRelativeResize="0"/>
          <p:nvPr/>
        </p:nvPicPr>
        <p:blipFill rotWithShape="1">
          <a:blip r:embed="rId3">
            <a:alphaModFix/>
          </a:blip>
          <a:srcRect b="0" l="0" r="0" t="72840"/>
          <a:stretch/>
        </p:blipFill>
        <p:spPr>
          <a:xfrm>
            <a:off x="99550" y="1050800"/>
            <a:ext cx="6133532" cy="19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20c8630ae38_0_4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175" y="3062980"/>
            <a:ext cx="6381550" cy="3371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g1de34f58b3a_0_114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21" name="Google Shape;121;g1de34f58b3a_0_114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1de34f58b3a_0_114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1de34f58b3a_0_114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g1de34f58b3a_0_114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25" name="Google Shape;125;g1de34f58b3a_0_114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26" name="Google Shape;126;g1de34f58b3a_0_114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27" name="Google Shape;127;g1de34f58b3a_0_114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g1de34f58b3a_0_114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g1de34f58b3a_0_114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g1de34f58b3a_0_114"/>
          <p:cNvSpPr txBox="1"/>
          <p:nvPr/>
        </p:nvSpPr>
        <p:spPr>
          <a:xfrm>
            <a:off x="767250" y="1257225"/>
            <a:ext cx="76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1de34f58b3a_0_114"/>
          <p:cNvSpPr txBox="1"/>
          <p:nvPr/>
        </p:nvSpPr>
        <p:spPr>
          <a:xfrm>
            <a:off x="1112400" y="2119725"/>
            <a:ext cx="69228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Facilitar a aprendizagem e difundir o uso de ferramentas de neuroimagem</a:t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Apresentar boas práticas de machine learning para neuroimagem</a:t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g20c8630ae38_0_385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601" name="Google Shape;601;g20c8630ae38_0_385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g20c8630ae38_0_385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g20c8630ae38_0_385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4" name="Google Shape;604;g20c8630ae38_0_385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605" name="Google Shape;605;g20c8630ae38_0_385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606" name="Google Shape;606;g20c8630ae38_0_385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607" name="Google Shape;607;g20c8630ae38_0_385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g20c8630ae38_0_385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g20c8630ae38_0_385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0" name="Google Shape;610;g20c8630ae38_0_385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Informações Geométricas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1" name="Google Shape;611;g20c8630ae38_0_385"/>
          <p:cNvPicPr preferRelativeResize="0"/>
          <p:nvPr/>
        </p:nvPicPr>
        <p:blipFill rotWithShape="1">
          <a:blip r:embed="rId3">
            <a:alphaModFix/>
          </a:blip>
          <a:srcRect b="0" l="0" r="0" t="72840"/>
          <a:stretch/>
        </p:blipFill>
        <p:spPr>
          <a:xfrm>
            <a:off x="99550" y="1050800"/>
            <a:ext cx="6133532" cy="19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20c8630ae38_0_3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025" y="3062963"/>
            <a:ext cx="6381562" cy="33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g20c8630ae38_0_190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618" name="Google Shape;618;g20c8630ae38_0_190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g20c8630ae38_0_190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g20c8630ae38_0_190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g20c8630ae38_0_190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622" name="Google Shape;622;g20c8630ae38_0_190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623" name="Google Shape;623;g20c8630ae38_0_190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624" name="Google Shape;624;g20c8630ae38_0_190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g20c8630ae38_0_190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g20c8630ae38_0_190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g20c8630ae38_0_190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Recon-all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8" name="Google Shape;628;g20c8630ae38_0_190"/>
          <p:cNvPicPr preferRelativeResize="0"/>
          <p:nvPr/>
        </p:nvPicPr>
        <p:blipFill rotWithShape="1">
          <a:blip r:embed="rId3">
            <a:alphaModFix/>
          </a:blip>
          <a:srcRect b="-880" l="0" r="0" t="880"/>
          <a:stretch/>
        </p:blipFill>
        <p:spPr>
          <a:xfrm>
            <a:off x="335525" y="939725"/>
            <a:ext cx="4649076" cy="54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20c8630ae38_0_190"/>
          <p:cNvSpPr txBox="1"/>
          <p:nvPr/>
        </p:nvSpPr>
        <p:spPr>
          <a:xfrm>
            <a:off x="4059375" y="1197425"/>
            <a:ext cx="4752000" cy="43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chemeClr val="lt1"/>
                </a:highlight>
              </a:rPr>
              <a:t>https://surfer.nmr.mgh.harvard.edu/fswiki/recon-all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g1de34f58b3a_0_51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635" name="Google Shape;635;g1de34f58b3a_0_51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g1de34f58b3a_0_51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g1de34f58b3a_0_51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8" name="Google Shape;638;g1de34f58b3a_0_51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639" name="Google Shape;639;g1de34f58b3a_0_51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640" name="Google Shape;640;g1de34f58b3a_0_51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641" name="Google Shape;641;g1de34f58b3a_0_51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g1de34f58b3a_0_51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g1de34f58b3a_0_51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g1de34f58b3a_0_51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Prática - Converter arquivos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g1de34f58b3a_0_51"/>
          <p:cNvSpPr txBox="1"/>
          <p:nvPr/>
        </p:nvSpPr>
        <p:spPr>
          <a:xfrm>
            <a:off x="1018200" y="1717975"/>
            <a:ext cx="6765300" cy="267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mri_convert \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       --in_type nii \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       --out_type mgz \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    	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$MRI_DATA/$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participante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\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       $SUBJECTS_DIR/$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participante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/file.mgz 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g1de34f58b3a_0_35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651" name="Google Shape;651;g1de34f58b3a_0_35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g1de34f58b3a_0_35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g1de34f58b3a_0_35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g1de34f58b3a_0_35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655" name="Google Shape;655;g1de34f58b3a_0_35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656" name="Google Shape;656;g1de34f58b3a_0_35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657" name="Google Shape;657;g1de34f58b3a_0_35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g1de34f58b3a_0_35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g1de34f58b3a_0_35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g1de34f58b3a_0_35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Prática - Conversão de Atlas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g1de34f58b3a_0_35"/>
          <p:cNvSpPr txBox="1"/>
          <p:nvPr/>
        </p:nvSpPr>
        <p:spPr>
          <a:xfrm>
            <a:off x="619200" y="1734500"/>
            <a:ext cx="7905600" cy="357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hemisphere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in rh lh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   do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       mris_ca_label \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           -sdir $SUBJECTS_DIR/ \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           $participante\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           $hemisphere \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           sphere.reg \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           $hemisphere.atlas.gcs \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           $SUBJECTS_DIR/$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participante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/label/$hemisphere.AtlasNome.annot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   done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oogle Shape;666;g20c8630ae38_0_855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667" name="Google Shape;667;g20c8630ae38_0_855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g20c8630ae38_0_855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g20c8630ae38_0_855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0" name="Google Shape;670;g20c8630ae38_0_855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671" name="Google Shape;671;g20c8630ae38_0_855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672" name="Google Shape;672;g20c8630ae38_0_855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673" name="Google Shape;673;g20c8630ae38_0_855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g20c8630ae38_0_855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g20c8630ae38_0_855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6" name="Google Shape;676;g20c8630ae38_0_855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Atlas Economo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7" name="Google Shape;677;g20c8630ae38_0_8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25" y="1542852"/>
            <a:ext cx="8096250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g20c8630ae38_0_818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683" name="Google Shape;683;g20c8630ae38_0_818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g20c8630ae38_0_818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g20c8630ae38_0_818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6" name="Google Shape;686;g20c8630ae38_0_818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687" name="Google Shape;687;g20c8630ae38_0_818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688" name="Google Shape;688;g20c8630ae38_0_818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689" name="Google Shape;689;g20c8630ae38_0_818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g20c8630ae38_0_818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g20c8630ae38_0_818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2" name="Google Shape;692;g20c8630ae38_0_818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Atlas Brainnetoma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3" name="Google Shape;693;g20c8630ae38_0_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850" y="997900"/>
            <a:ext cx="6230526" cy="54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" name="Google Shape;698;g215fb17adab_0_46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699" name="Google Shape;699;g215fb17adab_0_46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g215fb17adab_0_46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g215fb17adab_0_46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2" name="Google Shape;702;g215fb17adab_0_46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703" name="Google Shape;703;g215fb17adab_0_46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704" name="Google Shape;704;g215fb17adab_0_46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705" name="Google Shape;705;g215fb17adab_0_46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g215fb17adab_0_46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g215fb17adab_0_46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8" name="Google Shape;708;g215fb17adab_0_46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Bases de Dados </a:t>
            </a: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Open Science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9" name="Google Shape;709;g215fb17adab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25" y="1335975"/>
            <a:ext cx="8340399" cy="41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g215fb17adab_0_46"/>
          <p:cNvSpPr txBox="1"/>
          <p:nvPr/>
        </p:nvSpPr>
        <p:spPr>
          <a:xfrm>
            <a:off x="3851275" y="5889400"/>
            <a:ext cx="46830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https://surfer.nmr.mgh.harvard.edu/fswiki/LongitudinalData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5" name="Google Shape;715;g215fb17adab_0_27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716" name="Google Shape;716;g215fb17adab_0_27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g215fb17adab_0_27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g215fb17adab_0_27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9" name="Google Shape;719;g215fb17adab_0_27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720" name="Google Shape;720;g215fb17adab_0_27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721" name="Google Shape;721;g215fb17adab_0_27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722" name="Google Shape;722;g215fb17adab_0_27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g215fb17adab_0_27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g215fb17adab_0_27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g215fb17adab_0_27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Bases de Dados </a:t>
            </a: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Open Science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6" name="Google Shape;726;g215fb17adab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50" y="1260825"/>
            <a:ext cx="8892050" cy="4625007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g215fb17adab_0_27"/>
          <p:cNvSpPr txBox="1"/>
          <p:nvPr/>
        </p:nvSpPr>
        <p:spPr>
          <a:xfrm>
            <a:off x="5334000" y="5889400"/>
            <a:ext cx="32004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https://www.humanconnectome.org/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oogle Shape;732;g20c8630ae38_0_1029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733" name="Google Shape;733;g20c8630ae38_0_1029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g20c8630ae38_0_1029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g20c8630ae38_0_1029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6" name="Google Shape;736;g20c8630ae38_0_1029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737" name="Google Shape;737;g20c8630ae38_0_1029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738" name="Google Shape;738;g20c8630ae38_0_1029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739" name="Google Shape;739;g20c8630ae38_0_1029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g20c8630ae38_0_1029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g20c8630ae38_0_1029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2" name="Google Shape;742;g20c8630ae38_0_1029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Bases de Dados - Open Science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3" name="Google Shape;743;g20c8630ae38_0_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35" y="1260825"/>
            <a:ext cx="8906766" cy="46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20c8630ae38_0_1029"/>
          <p:cNvSpPr txBox="1"/>
          <p:nvPr/>
        </p:nvSpPr>
        <p:spPr>
          <a:xfrm>
            <a:off x="5334000" y="5889400"/>
            <a:ext cx="32004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https://www.humanconnectome.org/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oogle Shape;749;g215fb17adab_0_64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750" name="Google Shape;750;g215fb17adab_0_64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g215fb17adab_0_64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g215fb17adab_0_64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3" name="Google Shape;753;g215fb17adab_0_64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754" name="Google Shape;754;g215fb17adab_0_64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755" name="Google Shape;755;g215fb17adab_0_64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756" name="Google Shape;756;g215fb17adab_0_64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g215fb17adab_0_64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g215fb17adab_0_64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9" name="Google Shape;759;g215fb17adab_0_64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Bases de Dados </a:t>
            </a: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Open Science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0" name="Google Shape;760;g215fb17adab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49" y="1260825"/>
            <a:ext cx="8892050" cy="4462942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g215fb17adab_0_64"/>
          <p:cNvSpPr txBox="1"/>
          <p:nvPr/>
        </p:nvSpPr>
        <p:spPr>
          <a:xfrm>
            <a:off x="5334000" y="5889400"/>
            <a:ext cx="32004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https://openfmri.org/dataset/ds000174/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g1de34f58b3a_0_129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37" name="Google Shape;137;g1de34f58b3a_0_129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g1de34f58b3a_0_129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g1de34f58b3a_0_129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g1de34f58b3a_0_129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41" name="Google Shape;141;g1de34f58b3a_0_129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42" name="Google Shape;142;g1de34f58b3a_0_129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43" name="Google Shape;143;g1de34f58b3a_0_129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g1de34f58b3a_0_129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g1de34f58b3a_0_129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g1de34f58b3a_0_129"/>
          <p:cNvSpPr txBox="1"/>
          <p:nvPr/>
        </p:nvSpPr>
        <p:spPr>
          <a:xfrm>
            <a:off x="767250" y="1257225"/>
            <a:ext cx="76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1de34f58b3a_0_129"/>
          <p:cNvSpPr txBox="1"/>
          <p:nvPr/>
        </p:nvSpPr>
        <p:spPr>
          <a:xfrm>
            <a:off x="1112400" y="2119725"/>
            <a:ext cx="6922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Facilitar a aprendizagem e difundir o uso de ferramentas de neuroimagem</a:t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Apresentar boas práticas de machine learning para neuroimagem</a:t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Contextualizar o uso das técnicas em projetos do inbrain e outras aplicabilidades</a:t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oogle Shape;768;g20c8630ae38_0_0"/>
          <p:cNvGrpSpPr/>
          <p:nvPr/>
        </p:nvGrpSpPr>
        <p:grpSpPr>
          <a:xfrm>
            <a:off x="-129" y="6328245"/>
            <a:ext cx="9143944" cy="542585"/>
            <a:chOff x="5981104" y="6326963"/>
            <a:chExt cx="3162900" cy="542585"/>
          </a:xfrm>
        </p:grpSpPr>
        <p:sp>
          <p:nvSpPr>
            <p:cNvPr id="769" name="Google Shape;769;g20c8630ae38_0_0"/>
            <p:cNvSpPr/>
            <p:nvPr/>
          </p:nvSpPr>
          <p:spPr>
            <a:xfrm>
              <a:off x="5981104" y="6733348"/>
              <a:ext cx="3162900" cy="1362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g20c8630ae38_0_0"/>
            <p:cNvSpPr/>
            <p:nvPr/>
          </p:nvSpPr>
          <p:spPr>
            <a:xfrm>
              <a:off x="5981104" y="6632125"/>
              <a:ext cx="3162900" cy="101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g20c8630ae38_0_0"/>
            <p:cNvSpPr/>
            <p:nvPr/>
          </p:nvSpPr>
          <p:spPr>
            <a:xfrm>
              <a:off x="5981104" y="6326963"/>
              <a:ext cx="3162900" cy="3051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" name="Google Shape;772;g20c8630ae38_0_0"/>
          <p:cNvGrpSpPr/>
          <p:nvPr/>
        </p:nvGrpSpPr>
        <p:grpSpPr>
          <a:xfrm flipH="1" rot="10800000">
            <a:off x="-129" y="-9450"/>
            <a:ext cx="9143944" cy="1494234"/>
            <a:chOff x="5981104" y="5375253"/>
            <a:chExt cx="3162900" cy="1494234"/>
          </a:xfrm>
        </p:grpSpPr>
        <p:sp>
          <p:nvSpPr>
            <p:cNvPr id="773" name="Google Shape;773;g20c8630ae38_0_0"/>
            <p:cNvSpPr/>
            <p:nvPr/>
          </p:nvSpPr>
          <p:spPr>
            <a:xfrm>
              <a:off x="5981104" y="5924187"/>
              <a:ext cx="3162900" cy="945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g20c8630ae38_0_0"/>
            <p:cNvSpPr/>
            <p:nvPr/>
          </p:nvSpPr>
          <p:spPr>
            <a:xfrm>
              <a:off x="5981104" y="5680416"/>
              <a:ext cx="3162900" cy="2607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g20c8630ae38_0_0"/>
            <p:cNvSpPr/>
            <p:nvPr/>
          </p:nvSpPr>
          <p:spPr>
            <a:xfrm>
              <a:off x="5981104" y="5375253"/>
              <a:ext cx="3162900" cy="3051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6" name="Google Shape;776;g20c8630ae38_0_0"/>
          <p:cNvSpPr/>
          <p:nvPr/>
        </p:nvSpPr>
        <p:spPr>
          <a:xfrm>
            <a:off x="-36005" y="260648"/>
            <a:ext cx="9180000" cy="434400"/>
          </a:xfrm>
          <a:prstGeom prst="rect">
            <a:avLst/>
          </a:prstGeom>
          <a:noFill/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0" lIns="36000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</a:rPr>
              <a:t>Workshop de neuroimagem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7" name="Google Shape;777;g20c8630ae3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2607" y="-14193"/>
            <a:ext cx="1567619" cy="95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g20c8630ae3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04" y="54205"/>
            <a:ext cx="1512036" cy="888068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g20c8630ae38_0_0"/>
          <p:cNvSpPr txBox="1"/>
          <p:nvPr/>
        </p:nvSpPr>
        <p:spPr>
          <a:xfrm>
            <a:off x="-151" y="2419221"/>
            <a:ext cx="91440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000" u="none" cap="none" strike="noStrike">
              <a:solidFill>
                <a:srgbClr val="0F24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0F243E"/>
                </a:solidFill>
              </a:rPr>
              <a:t>Pós processamento de imagem</a:t>
            </a:r>
            <a:endParaRPr b="1" sz="3600">
              <a:solidFill>
                <a:srgbClr val="0F243E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600">
                <a:solidFill>
                  <a:srgbClr val="0F243E"/>
                </a:solidFill>
              </a:rPr>
              <a:t>Análises e Modelos</a:t>
            </a:r>
            <a:endParaRPr i="1" sz="3600">
              <a:solidFill>
                <a:srgbClr val="0F243E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4000" u="none" cap="none" strike="noStrike">
              <a:solidFill>
                <a:srgbClr val="0F24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4" name="Google Shape;784;g20c8630ae38_0_838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785" name="Google Shape;785;g20c8630ae38_0_838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g20c8630ae38_0_838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g20c8630ae38_0_838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8" name="Google Shape;788;g20c8630ae38_0_838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789" name="Google Shape;789;g20c8630ae38_0_838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790" name="Google Shape;790;g20c8630ae38_0_838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791" name="Google Shape;791;g20c8630ae38_0_838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g20c8630ae38_0_838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g20c8630ae38_0_838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4" name="Google Shape;794;g20c8630ae38_0_838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Prática: Entendendo o ambiente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g20c8630ae38_0_838"/>
          <p:cNvSpPr txBox="1"/>
          <p:nvPr/>
        </p:nvSpPr>
        <p:spPr>
          <a:xfrm>
            <a:off x="790050" y="1300950"/>
            <a:ext cx="7563600" cy="425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Dontpad - Formulário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pt-BR" sz="2300">
                <a:latin typeface="Calibri"/>
                <a:ea typeface="Calibri"/>
                <a:cs typeface="Calibri"/>
                <a:sym typeface="Calibri"/>
              </a:rPr>
              <a:t>Dontpad - Entender estrutuda dos códigos do freesurfer, da paralelização e add atlas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Dontpad - Abrir drive notebooks colab, file 0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Rodar cedula de Clone Repositório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pt-BR" sz="23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pt-BR" sz="2300">
                <a:latin typeface="Calibri"/>
                <a:ea typeface="Calibri"/>
                <a:cs typeface="Calibri"/>
                <a:sym typeface="Calibri"/>
              </a:rPr>
              <a:t>brir arquivos </a:t>
            </a:r>
            <a:r>
              <a:rPr lang="pt-BR" sz="2300">
                <a:latin typeface="Calibri"/>
                <a:ea typeface="Calibri"/>
                <a:cs typeface="Calibri"/>
                <a:sym typeface="Calibri"/>
              </a:rPr>
              <a:t>/content/inbrainlab/Data/Nki_data/A00008326</a:t>
            </a:r>
            <a:r>
              <a:rPr lang="pt-BR" sz="23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 os tipos de arquivos nas pastas </a:t>
            </a:r>
            <a:r>
              <a:rPr lang="pt-BR" sz="2300">
                <a:latin typeface="Calibri"/>
                <a:ea typeface="Calibri"/>
                <a:cs typeface="Calibri"/>
                <a:sym typeface="Calibri"/>
              </a:rPr>
              <a:t>surf, mri, </a:t>
            </a:r>
            <a:r>
              <a:rPr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</a:t>
            </a:r>
            <a:r>
              <a:rPr lang="pt-BR" sz="230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pt-BR" sz="2300">
                <a:latin typeface="Calibri"/>
                <a:ea typeface="Calibri"/>
                <a:cs typeface="Calibri"/>
                <a:sym typeface="Calibri"/>
              </a:rPr>
              <a:t> stats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2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801" name="Google Shape;801;p2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4" name="Google Shape;804;p2"/>
          <p:cNvSpPr txBox="1"/>
          <p:nvPr>
            <p:ph idx="1" type="body"/>
          </p:nvPr>
        </p:nvSpPr>
        <p:spPr>
          <a:xfrm>
            <a:off x="742188" y="1125771"/>
            <a:ext cx="76593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0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i="1" lang="pt-BR" sz="2600"/>
              <a:t>Usar Python para visualizar, analisar e criar modelos</a:t>
            </a:r>
            <a:endParaRPr sz="2600"/>
          </a:p>
        </p:txBody>
      </p:sp>
      <p:sp>
        <p:nvSpPr>
          <p:cNvPr id="805" name="Google Shape;805;p2"/>
          <p:cNvSpPr txBox="1"/>
          <p:nvPr>
            <p:ph idx="11" type="ftr"/>
          </p:nvPr>
        </p:nvSpPr>
        <p:spPr>
          <a:xfrm>
            <a:off x="3124199" y="648245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806" name="Google Shape;806;p2"/>
          <p:cNvSpPr txBox="1"/>
          <p:nvPr>
            <p:ph idx="12" type="sldNum"/>
          </p:nvPr>
        </p:nvSpPr>
        <p:spPr>
          <a:xfrm>
            <a:off x="6596376" y="645522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807" name="Google Shape;807;p2"/>
          <p:cNvGrpSpPr/>
          <p:nvPr/>
        </p:nvGrpSpPr>
        <p:grpSpPr>
          <a:xfrm flipH="1" rot="10800000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808" name="Google Shape;808;p2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" name="Google Shape;811;p2"/>
          <p:cNvSpPr txBox="1"/>
          <p:nvPr/>
        </p:nvSpPr>
        <p:spPr>
          <a:xfrm>
            <a:off x="99542" y="115614"/>
            <a:ext cx="7563634" cy="625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Prática: Entendendo os dados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"/>
          <p:cNvSpPr txBox="1"/>
          <p:nvPr/>
        </p:nvSpPr>
        <p:spPr>
          <a:xfrm>
            <a:off x="742201" y="2313700"/>
            <a:ext cx="6669000" cy="262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0_Fundamentos_workshop.ipynb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Rodar: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1. Ambiente</a:t>
            </a:r>
            <a:endParaRPr sz="17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2. Dados	</a:t>
            </a:r>
            <a:endParaRPr sz="17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pt-BR" sz="17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3. Pre-processamento dados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oogle Shape;817;g20c8630ae38_0_1270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818" name="Google Shape;818;g20c8630ae38_0_1270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g20c8630ae38_0_1270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g20c8630ae38_0_1270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1" name="Google Shape;821;g20c8630ae38_0_1270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822" name="Google Shape;822;g20c8630ae38_0_1270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823" name="Google Shape;823;g20c8630ae38_0_1270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824" name="Google Shape;824;g20c8630ae38_0_1270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g20c8630ae38_0_1270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g20c8630ae38_0_1270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7" name="Google Shape;827;g20c8630ae38_0_1270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Formato de</a:t>
            </a: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Dados 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g20c8630ae38_0_1270"/>
          <p:cNvSpPr txBox="1"/>
          <p:nvPr/>
        </p:nvSpPr>
        <p:spPr>
          <a:xfrm>
            <a:off x="1170450" y="4013850"/>
            <a:ext cx="636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Dados Estruturados 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829" name="Google Shape;829;g20c8630ae38_0_1270"/>
          <p:cNvPicPr preferRelativeResize="0"/>
          <p:nvPr/>
        </p:nvPicPr>
        <p:blipFill rotWithShape="1">
          <a:blip r:embed="rId3">
            <a:alphaModFix/>
          </a:blip>
          <a:srcRect b="0" l="0" r="23890" t="0"/>
          <a:stretch/>
        </p:blipFill>
        <p:spPr>
          <a:xfrm>
            <a:off x="1709025" y="4581750"/>
            <a:ext cx="5291249" cy="19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g20c8630ae38_0_1270"/>
          <p:cNvSpPr txBox="1"/>
          <p:nvPr/>
        </p:nvSpPr>
        <p:spPr>
          <a:xfrm>
            <a:off x="2919500" y="10886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Não estruturados</a:t>
            </a:r>
            <a:endParaRPr/>
          </a:p>
        </p:txBody>
      </p:sp>
      <p:pic>
        <p:nvPicPr>
          <p:cNvPr id="831" name="Google Shape;831;g20c8630ae38_0_1270"/>
          <p:cNvPicPr preferRelativeResize="0"/>
          <p:nvPr/>
        </p:nvPicPr>
        <p:blipFill rotWithShape="1">
          <a:blip r:embed="rId4">
            <a:alphaModFix/>
          </a:blip>
          <a:srcRect b="0" l="19670" r="22712" t="0"/>
          <a:stretch/>
        </p:blipFill>
        <p:spPr>
          <a:xfrm>
            <a:off x="3374850" y="1688013"/>
            <a:ext cx="2076900" cy="19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g20c8630ae38_0_1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0257" y="1611811"/>
            <a:ext cx="2023794" cy="19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g20c8630ae38_0_1270"/>
          <p:cNvSpPr txBox="1"/>
          <p:nvPr/>
        </p:nvSpPr>
        <p:spPr>
          <a:xfrm>
            <a:off x="5652550" y="1866263"/>
            <a:ext cx="1705800" cy="67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Um texto qualquer…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4" name="Google Shape;834;g20c8630ae38_0_1270"/>
          <p:cNvCxnSpPr/>
          <p:nvPr/>
        </p:nvCxnSpPr>
        <p:spPr>
          <a:xfrm>
            <a:off x="200900" y="3803075"/>
            <a:ext cx="8756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g215fb17adab_0_90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840" name="Google Shape;840;g215fb17adab_0_90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g215fb17adab_0_90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g215fb17adab_0_90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3" name="Google Shape;843;g215fb17adab_0_90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844" name="Google Shape;844;g215fb17adab_0_90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845" name="Google Shape;845;g215fb17adab_0_90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846" name="Google Shape;846;g215fb17adab_0_90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g215fb17adab_0_90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g215fb17adab_0_90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9" name="Google Shape;849;g215fb17adab_0_90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Formato de Dados 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g215fb17adab_0_90"/>
          <p:cNvSpPr txBox="1"/>
          <p:nvPr/>
        </p:nvSpPr>
        <p:spPr>
          <a:xfrm>
            <a:off x="778200" y="1729725"/>
            <a:ext cx="63681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pt-BR" sz="2200">
                <a:solidFill>
                  <a:schemeClr val="dk1"/>
                </a:solidFill>
              </a:rPr>
              <a:t>Dados Não Estruturados  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pt-BR" sz="2200">
                <a:solidFill>
                  <a:schemeClr val="dk1"/>
                </a:solidFill>
              </a:rPr>
              <a:t>Grafos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pt-BR" sz="2200">
                <a:solidFill>
                  <a:schemeClr val="dk1"/>
                </a:solidFill>
              </a:rPr>
              <a:t>Imagem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pt-BR" sz="2200">
                <a:solidFill>
                  <a:schemeClr val="dk1"/>
                </a:solidFill>
              </a:rPr>
              <a:t>Texto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pt-BR" sz="2200">
                <a:solidFill>
                  <a:schemeClr val="dk1"/>
                </a:solidFill>
              </a:rPr>
              <a:t>Dados Estruturados  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pt-BR" sz="2200">
                <a:solidFill>
                  <a:schemeClr val="dk1"/>
                </a:solidFill>
              </a:rPr>
              <a:t>Numéricos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pt-BR" sz="2200">
                <a:solidFill>
                  <a:schemeClr val="dk1"/>
                </a:solidFill>
              </a:rPr>
              <a:t>Categóricos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Google Shape;855;g20c8630ae38_0_1015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856" name="Google Shape;856;g20c8630ae38_0_1015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g20c8630ae38_0_1015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g20c8630ae38_0_1015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g20c8630ae38_0_1015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860" name="Google Shape;860;g20c8630ae38_0_1015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861" name="Google Shape;861;g20c8630ae38_0_1015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862" name="Google Shape;862;g20c8630ae38_0_1015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g20c8630ae38_0_1015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g20c8630ae38_0_1015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5" name="Google Shape;865;g20c8630ae38_0_1015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Perguntas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g20c8630ae38_0_1015"/>
          <p:cNvSpPr txBox="1"/>
          <p:nvPr/>
        </p:nvSpPr>
        <p:spPr>
          <a:xfrm>
            <a:off x="532425" y="1316175"/>
            <a:ext cx="8057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Exemplos de</a:t>
            </a:r>
            <a:r>
              <a:rPr lang="pt-BR" sz="2500"/>
              <a:t> perguntas que você pode fazer com dados estruturais</a:t>
            </a:r>
            <a:endParaRPr sz="2500"/>
          </a:p>
        </p:txBody>
      </p:sp>
      <p:sp>
        <p:nvSpPr>
          <p:cNvPr id="867" name="Google Shape;867;g20c8630ae38_0_1015"/>
          <p:cNvSpPr txBox="1"/>
          <p:nvPr/>
        </p:nvSpPr>
        <p:spPr>
          <a:xfrm>
            <a:off x="851275" y="2472775"/>
            <a:ext cx="6547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Quais estruturas </a:t>
            </a:r>
            <a:r>
              <a:rPr lang="pt-BR" sz="2000"/>
              <a:t>(</a:t>
            </a:r>
            <a:r>
              <a:rPr lang="pt-BR" sz="2000"/>
              <a:t>ou </a:t>
            </a:r>
            <a:r>
              <a:rPr lang="pt-BR" sz="2000"/>
              <a:t>vértices)</a:t>
            </a:r>
            <a:r>
              <a:rPr lang="pt-BR" sz="2000"/>
              <a:t> são mais grossas(os) em um grupo que em outro? 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g215fb17adab_0_111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873" name="Google Shape;873;g215fb17adab_0_111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g215fb17adab_0_111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g215fb17adab_0_111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6" name="Google Shape;876;g215fb17adab_0_111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877" name="Google Shape;877;g215fb17adab_0_111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878" name="Google Shape;878;g215fb17adab_0_111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879" name="Google Shape;879;g215fb17adab_0_111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g215fb17adab_0_111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g215fb17adab_0_111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g215fb17adab_0_111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Perguntas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g215fb17adab_0_111"/>
          <p:cNvSpPr txBox="1"/>
          <p:nvPr/>
        </p:nvSpPr>
        <p:spPr>
          <a:xfrm>
            <a:off x="532425" y="1316175"/>
            <a:ext cx="8057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Exemplos de perguntas que você pode fazer com dados estruturais</a:t>
            </a:r>
            <a:endParaRPr sz="2500"/>
          </a:p>
        </p:txBody>
      </p:sp>
      <p:sp>
        <p:nvSpPr>
          <p:cNvPr id="884" name="Google Shape;884;g215fb17adab_0_111"/>
          <p:cNvSpPr txBox="1"/>
          <p:nvPr/>
        </p:nvSpPr>
        <p:spPr>
          <a:xfrm>
            <a:off x="851275" y="2472775"/>
            <a:ext cx="6547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>
                <a:solidFill>
                  <a:schemeClr val="dk1"/>
                </a:solidFill>
              </a:rPr>
              <a:t>Quais estruturas (ou vértices) são mais grossas(os) em um grupo que em outro?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>
                <a:solidFill>
                  <a:schemeClr val="dk1"/>
                </a:solidFill>
              </a:rPr>
              <a:t>É possível</a:t>
            </a:r>
            <a:r>
              <a:rPr lang="pt-BR" sz="2000"/>
              <a:t> usar uma variável para prever outra? É possível criar um modelo de espessura?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g215fb17adab_0_145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890" name="Google Shape;890;g215fb17adab_0_145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g215fb17adab_0_145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g215fb17adab_0_145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3" name="Google Shape;893;g215fb17adab_0_145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894" name="Google Shape;894;g215fb17adab_0_145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895" name="Google Shape;895;g215fb17adab_0_145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896" name="Google Shape;896;g215fb17adab_0_145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g215fb17adab_0_145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g215fb17adab_0_145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9" name="Google Shape;899;g215fb17adab_0_145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Perguntas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g215fb17adab_0_145"/>
          <p:cNvSpPr txBox="1"/>
          <p:nvPr/>
        </p:nvSpPr>
        <p:spPr>
          <a:xfrm>
            <a:off x="532425" y="1316175"/>
            <a:ext cx="8057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Exemplos de perguntas que você pode fazer com dados estruturais</a:t>
            </a:r>
            <a:endParaRPr sz="2500"/>
          </a:p>
        </p:txBody>
      </p:sp>
      <p:sp>
        <p:nvSpPr>
          <p:cNvPr id="901" name="Google Shape;901;g215fb17adab_0_145"/>
          <p:cNvSpPr txBox="1"/>
          <p:nvPr/>
        </p:nvSpPr>
        <p:spPr>
          <a:xfrm>
            <a:off x="851275" y="2472775"/>
            <a:ext cx="6547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>
                <a:solidFill>
                  <a:schemeClr val="dk1"/>
                </a:solidFill>
              </a:rPr>
              <a:t>Quais estruturas (ou vértices) são mais grossas(os) em um grupo que em outro?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>
                <a:solidFill>
                  <a:schemeClr val="dk1"/>
                </a:solidFill>
              </a:rPr>
              <a:t>É possível</a:t>
            </a:r>
            <a:r>
              <a:rPr lang="pt-BR" sz="2000"/>
              <a:t> usar uma variável para prever outra? É possível criar um modelo de espessura?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Qual o peso dessa variável </a:t>
            </a:r>
            <a:r>
              <a:rPr lang="pt-BR" sz="2000">
                <a:solidFill>
                  <a:schemeClr val="dk1"/>
                </a:solidFill>
              </a:rPr>
              <a:t>em um modelo de espessura</a:t>
            </a:r>
            <a:r>
              <a:rPr lang="pt-BR" sz="2000"/>
              <a:t>?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g215fb17adab_0_128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907" name="Google Shape;907;g215fb17adab_0_128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g215fb17adab_0_128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g215fb17adab_0_128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0" name="Google Shape;910;g215fb17adab_0_128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911" name="Google Shape;911;g215fb17adab_0_128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912" name="Google Shape;912;g215fb17adab_0_128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913" name="Google Shape;913;g215fb17adab_0_128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g215fb17adab_0_128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g215fb17adab_0_128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6" name="Google Shape;916;g215fb17adab_0_128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Perguntas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g215fb17adab_0_128"/>
          <p:cNvSpPr txBox="1"/>
          <p:nvPr/>
        </p:nvSpPr>
        <p:spPr>
          <a:xfrm>
            <a:off x="532425" y="1316175"/>
            <a:ext cx="8057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Exemplos de perguntas que você pode fazer com dados estruturais</a:t>
            </a:r>
            <a:endParaRPr sz="2500"/>
          </a:p>
        </p:txBody>
      </p:sp>
      <p:sp>
        <p:nvSpPr>
          <p:cNvPr id="918" name="Google Shape;918;g215fb17adab_0_128"/>
          <p:cNvSpPr txBox="1"/>
          <p:nvPr/>
        </p:nvSpPr>
        <p:spPr>
          <a:xfrm>
            <a:off x="851275" y="2472775"/>
            <a:ext cx="65472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>
                <a:solidFill>
                  <a:schemeClr val="dk1"/>
                </a:solidFill>
              </a:rPr>
              <a:t>Quais estruturas (ou vértices) são mais grossas(os) em um grupo que em outro?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>
                <a:solidFill>
                  <a:schemeClr val="dk1"/>
                </a:solidFill>
              </a:rPr>
              <a:t>É possível</a:t>
            </a:r>
            <a:r>
              <a:rPr lang="pt-BR" sz="2000"/>
              <a:t> usar uma variável para prever outra? É possível criar um modelo de espessura?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Qual o peso dessa variável </a:t>
            </a:r>
            <a:r>
              <a:rPr lang="pt-BR" sz="2000">
                <a:solidFill>
                  <a:schemeClr val="dk1"/>
                </a:solidFill>
              </a:rPr>
              <a:t>em um modelo de espessura</a:t>
            </a:r>
            <a:r>
              <a:rPr lang="pt-BR" sz="2000"/>
              <a:t>?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Qual a função dessa variável em um modelo de espessura?</a:t>
            </a:r>
            <a:endParaRPr sz="2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oogle Shape;923;g215fb17adab_0_652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924" name="Google Shape;924;g215fb17adab_0_652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g215fb17adab_0_652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g215fb17adab_0_652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7" name="Google Shape;927;g215fb17adab_0_652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928" name="Google Shape;928;g215fb17adab_0_652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929" name="Google Shape;929;g215fb17adab_0_652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930" name="Google Shape;930;g215fb17adab_0_652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g215fb17adab_0_652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g215fb17adab_0_652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3" name="Google Shape;933;g215fb17adab_0_652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de Dados - Formatos de Dataset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g215fb17adab_0_652"/>
          <p:cNvSpPr txBox="1"/>
          <p:nvPr/>
        </p:nvSpPr>
        <p:spPr>
          <a:xfrm>
            <a:off x="2713500" y="1399625"/>
            <a:ext cx="371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Exemplo 1</a:t>
            </a:r>
            <a:endParaRPr sz="2400"/>
          </a:p>
        </p:txBody>
      </p:sp>
      <p:sp>
        <p:nvSpPr>
          <p:cNvPr id="935" name="Google Shape;935;g215fb17adab_0_652"/>
          <p:cNvSpPr txBox="1"/>
          <p:nvPr/>
        </p:nvSpPr>
        <p:spPr>
          <a:xfrm>
            <a:off x="1543800" y="1953725"/>
            <a:ext cx="605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Info por sujeito</a:t>
            </a:r>
            <a:endParaRPr sz="2000"/>
          </a:p>
        </p:txBody>
      </p:sp>
      <p:pic>
        <p:nvPicPr>
          <p:cNvPr id="936" name="Google Shape;936;g215fb17adab_0_6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" y="2611924"/>
            <a:ext cx="9143950" cy="1850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g1de34f58b3a_0_144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53" name="Google Shape;153;g1de34f58b3a_0_144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g1de34f58b3a_0_144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g1de34f58b3a_0_144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g1de34f58b3a_0_144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57" name="Google Shape;157;g1de34f58b3a_0_144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58" name="Google Shape;158;g1de34f58b3a_0_144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59" name="Google Shape;159;g1de34f58b3a_0_144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g1de34f58b3a_0_144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g1de34f58b3a_0_144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g1de34f58b3a_0_144"/>
          <p:cNvSpPr txBox="1"/>
          <p:nvPr/>
        </p:nvSpPr>
        <p:spPr>
          <a:xfrm>
            <a:off x="767250" y="1257225"/>
            <a:ext cx="76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1de34f58b3a_0_144"/>
          <p:cNvSpPr txBox="1"/>
          <p:nvPr/>
        </p:nvSpPr>
        <p:spPr>
          <a:xfrm>
            <a:off x="1112400" y="2119725"/>
            <a:ext cx="69228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Facilitar a aprendizagem e difundir o uso de ferramentas de neuroimagem</a:t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Apresentar boas práticas de machine learning para neuroimagem</a:t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Contextualizar o uso das técnicas em projetos do inbrain e outras aplicabilidades</a:t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 disponibilizar para auxiliar novos estudantes interessados na área</a:t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g215fb17adab_0_693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942" name="Google Shape;942;g215fb17adab_0_693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g215fb17adab_0_693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g215fb17adab_0_693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5" name="Google Shape;945;g215fb17adab_0_693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946" name="Google Shape;946;g215fb17adab_0_693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947" name="Google Shape;947;g215fb17adab_0_693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948" name="Google Shape;948;g215fb17adab_0_693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g215fb17adab_0_693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g215fb17adab_0_693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1" name="Google Shape;951;g215fb17adab_0_693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de Dados - Formatos de Dataset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2" name="Google Shape;952;g215fb17adab_0_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" y="2611932"/>
            <a:ext cx="9143999" cy="197278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g215fb17adab_0_693"/>
          <p:cNvSpPr txBox="1"/>
          <p:nvPr/>
        </p:nvSpPr>
        <p:spPr>
          <a:xfrm>
            <a:off x="2713500" y="1399625"/>
            <a:ext cx="371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Exemplo 2</a:t>
            </a:r>
            <a:endParaRPr sz="2400"/>
          </a:p>
        </p:txBody>
      </p:sp>
      <p:sp>
        <p:nvSpPr>
          <p:cNvPr id="954" name="Google Shape;954;g215fb17adab_0_693"/>
          <p:cNvSpPr txBox="1"/>
          <p:nvPr/>
        </p:nvSpPr>
        <p:spPr>
          <a:xfrm>
            <a:off x="1355750" y="1953725"/>
            <a:ext cx="605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Info por estrutura do c</a:t>
            </a:r>
            <a:r>
              <a:rPr lang="pt-BR" sz="2000"/>
              <a:t>órtex</a:t>
            </a:r>
            <a:r>
              <a:rPr lang="pt-BR" sz="2000"/>
              <a:t> humano médio</a:t>
            </a:r>
            <a:endParaRPr sz="2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9" name="Google Shape;959;g215fb17adab_0_674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960" name="Google Shape;960;g215fb17adab_0_674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g215fb17adab_0_674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g215fb17adab_0_674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3" name="Google Shape;963;g215fb17adab_0_674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964" name="Google Shape;964;g215fb17adab_0_674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965" name="Google Shape;965;g215fb17adab_0_674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966" name="Google Shape;966;g215fb17adab_0_674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g215fb17adab_0_674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g215fb17adab_0_674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9" name="Google Shape;969;g215fb17adab_0_674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de Dados - Formatos de Dataset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0" name="Google Shape;970;g215fb17adab_0_6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" y="2719375"/>
            <a:ext cx="9143951" cy="1472918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g215fb17adab_0_674"/>
          <p:cNvSpPr txBox="1"/>
          <p:nvPr/>
        </p:nvSpPr>
        <p:spPr>
          <a:xfrm>
            <a:off x="2713500" y="1399625"/>
            <a:ext cx="371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Exemplo 3</a:t>
            </a:r>
            <a:endParaRPr sz="2400"/>
          </a:p>
        </p:txBody>
      </p:sp>
      <p:sp>
        <p:nvSpPr>
          <p:cNvPr id="972" name="Google Shape;972;g215fb17adab_0_674"/>
          <p:cNvSpPr txBox="1"/>
          <p:nvPr/>
        </p:nvSpPr>
        <p:spPr>
          <a:xfrm>
            <a:off x="1280550" y="1964000"/>
            <a:ext cx="658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Info por estrutura e por idade do córtex humano médio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(Multiple Index) </a:t>
            </a:r>
            <a:endParaRPr sz="2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7" name="Google Shape;977;g20c8630ae38_0_891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978" name="Google Shape;978;g20c8630ae38_0_891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g20c8630ae38_0_891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g20c8630ae38_0_891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1" name="Google Shape;981;g20c8630ae38_0_891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982" name="Google Shape;982;g20c8630ae38_0_891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983" name="Google Shape;983;g20c8630ae38_0_891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984" name="Google Shape;984;g20c8630ae38_0_891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g20c8630ae38_0_891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g20c8630ae38_0_891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7" name="Google Shape;987;g20c8630ae38_0_891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de Dados 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g20c8630ae38_0_891"/>
          <p:cNvSpPr/>
          <p:nvPr/>
        </p:nvSpPr>
        <p:spPr>
          <a:xfrm>
            <a:off x="1295225" y="1918172"/>
            <a:ext cx="2881800" cy="300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g20c8630ae38_0_891"/>
          <p:cNvSpPr/>
          <p:nvPr/>
        </p:nvSpPr>
        <p:spPr>
          <a:xfrm>
            <a:off x="4966675" y="1933835"/>
            <a:ext cx="2881800" cy="3006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g20c8630ae38_0_891"/>
          <p:cNvSpPr txBox="1"/>
          <p:nvPr/>
        </p:nvSpPr>
        <p:spPr>
          <a:xfrm>
            <a:off x="1295225" y="1959175"/>
            <a:ext cx="2881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Quem eu vou usar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para prever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X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Features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Variáveis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independentes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991" name="Google Shape;991;g20c8630ae38_0_891"/>
          <p:cNvSpPr txBox="1"/>
          <p:nvPr/>
        </p:nvSpPr>
        <p:spPr>
          <a:xfrm>
            <a:off x="4966675" y="1959175"/>
            <a:ext cx="2881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Quem eu quero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prever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Target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Variáveis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dependentes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g20c8630ae38_0_1086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997" name="Google Shape;997;g20c8630ae38_0_1086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g20c8630ae38_0_1086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g20c8630ae38_0_1086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0" name="Google Shape;1000;g20c8630ae38_0_1086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001" name="Google Shape;1001;g20c8630ae38_0_1086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002" name="Google Shape;1002;g20c8630ae38_0_1086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003" name="Google Shape;1003;g20c8630ae38_0_1086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g20c8630ae38_0_1086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g20c8630ae38_0_1086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6" name="Google Shape;1006;g20c8630ae38_0_1086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de Dados - Estatística tradicional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g20c8630ae38_0_1086"/>
          <p:cNvSpPr/>
          <p:nvPr/>
        </p:nvSpPr>
        <p:spPr>
          <a:xfrm>
            <a:off x="1295225" y="1918172"/>
            <a:ext cx="2881800" cy="300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g20c8630ae38_0_1086"/>
          <p:cNvSpPr/>
          <p:nvPr/>
        </p:nvSpPr>
        <p:spPr>
          <a:xfrm>
            <a:off x="4966675" y="1933835"/>
            <a:ext cx="2881800" cy="3006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g20c8630ae38_0_1086"/>
          <p:cNvSpPr txBox="1"/>
          <p:nvPr/>
        </p:nvSpPr>
        <p:spPr>
          <a:xfrm>
            <a:off x="2244450" y="32835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1.5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2.0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g20c8630ae38_0_1086"/>
          <p:cNvSpPr txBox="1"/>
          <p:nvPr/>
        </p:nvSpPr>
        <p:spPr>
          <a:xfrm>
            <a:off x="5988475" y="32835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.2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6.3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8.0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5.0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g20c8630ae38_0_1086"/>
          <p:cNvSpPr txBox="1"/>
          <p:nvPr/>
        </p:nvSpPr>
        <p:spPr>
          <a:xfrm>
            <a:off x="3712875" y="5140050"/>
            <a:ext cx="1607100" cy="86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Correlação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np.corr(x,y)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g20c8630ae38_0_1086"/>
          <p:cNvSpPr txBox="1"/>
          <p:nvPr/>
        </p:nvSpPr>
        <p:spPr>
          <a:xfrm>
            <a:off x="1447625" y="2168000"/>
            <a:ext cx="265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Quem eu vou usar para prever (x)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013" name="Google Shape;1013;g20c8630ae38_0_1086"/>
          <p:cNvSpPr txBox="1"/>
          <p:nvPr/>
        </p:nvSpPr>
        <p:spPr>
          <a:xfrm>
            <a:off x="5119075" y="2168000"/>
            <a:ext cx="2500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Quem eu quero prever (y)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8" name="Google Shape;1018;g20c8630ae38_0_1129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019" name="Google Shape;1019;g20c8630ae38_0_1129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g20c8630ae38_0_1129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g20c8630ae38_0_1129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2" name="Google Shape;1022;g20c8630ae38_0_1129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023" name="Google Shape;1023;g20c8630ae38_0_1129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024" name="Google Shape;1024;g20c8630ae38_0_1129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025" name="Google Shape;1025;g20c8630ae38_0_1129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g20c8630ae38_0_1129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g20c8630ae38_0_1129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8" name="Google Shape;1028;g20c8630ae38_0_1129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de Dados - Estatística tradicional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g20c8630ae38_0_1129"/>
          <p:cNvSpPr/>
          <p:nvPr/>
        </p:nvSpPr>
        <p:spPr>
          <a:xfrm>
            <a:off x="1295225" y="1918172"/>
            <a:ext cx="2881800" cy="300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g20c8630ae38_0_1129"/>
          <p:cNvSpPr/>
          <p:nvPr/>
        </p:nvSpPr>
        <p:spPr>
          <a:xfrm>
            <a:off x="4966675" y="1933835"/>
            <a:ext cx="2881800" cy="3006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g20c8630ae38_0_1129"/>
          <p:cNvSpPr txBox="1"/>
          <p:nvPr/>
        </p:nvSpPr>
        <p:spPr>
          <a:xfrm>
            <a:off x="2244450" y="32835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1.5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2.0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g20c8630ae38_0_1129"/>
          <p:cNvSpPr txBox="1"/>
          <p:nvPr/>
        </p:nvSpPr>
        <p:spPr>
          <a:xfrm>
            <a:off x="5813425" y="3283500"/>
            <a:ext cx="118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Doença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Saudável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Doença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Saudável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g20c8630ae38_0_1129"/>
          <p:cNvSpPr txBox="1"/>
          <p:nvPr/>
        </p:nvSpPr>
        <p:spPr>
          <a:xfrm>
            <a:off x="3245250" y="5137950"/>
            <a:ext cx="2653200" cy="86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T student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scipy.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stats.ttest_ind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(x,y)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g20c8630ae38_0_1129"/>
          <p:cNvSpPr txBox="1"/>
          <p:nvPr/>
        </p:nvSpPr>
        <p:spPr>
          <a:xfrm>
            <a:off x="1447625" y="2168000"/>
            <a:ext cx="265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Quem eu vou usar para prever (x)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035" name="Google Shape;1035;g20c8630ae38_0_1129"/>
          <p:cNvSpPr txBox="1"/>
          <p:nvPr/>
        </p:nvSpPr>
        <p:spPr>
          <a:xfrm>
            <a:off x="5119075" y="2168000"/>
            <a:ext cx="2500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Quem eu quero prever (y)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g20c8630ae38_0_1174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041" name="Google Shape;1041;g20c8630ae38_0_1174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g20c8630ae38_0_1174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g20c8630ae38_0_1174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4" name="Google Shape;1044;g20c8630ae38_0_1174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045" name="Google Shape;1045;g20c8630ae38_0_1174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046" name="Google Shape;1046;g20c8630ae38_0_1174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047" name="Google Shape;1047;g20c8630ae38_0_1174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g20c8630ae38_0_1174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g20c8630ae38_0_1174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0" name="Google Shape;1050;g20c8630ae38_0_1174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de Dados - Estatística tradicional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g20c8630ae38_0_1174"/>
          <p:cNvSpPr/>
          <p:nvPr/>
        </p:nvSpPr>
        <p:spPr>
          <a:xfrm>
            <a:off x="1295225" y="1918172"/>
            <a:ext cx="2881800" cy="300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g20c8630ae38_0_1174"/>
          <p:cNvSpPr/>
          <p:nvPr/>
        </p:nvSpPr>
        <p:spPr>
          <a:xfrm>
            <a:off x="4966675" y="1933835"/>
            <a:ext cx="2881800" cy="3006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g20c8630ae38_0_1174"/>
          <p:cNvSpPr txBox="1"/>
          <p:nvPr/>
        </p:nvSpPr>
        <p:spPr>
          <a:xfrm>
            <a:off x="2244450" y="32835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1.5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2.0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g20c8630ae38_0_1174"/>
          <p:cNvSpPr txBox="1"/>
          <p:nvPr/>
        </p:nvSpPr>
        <p:spPr>
          <a:xfrm>
            <a:off x="5813425" y="3283500"/>
            <a:ext cx="118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Doença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Saudável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Doença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Terminal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g20c8630ae38_0_1174"/>
          <p:cNvSpPr txBox="1"/>
          <p:nvPr/>
        </p:nvSpPr>
        <p:spPr>
          <a:xfrm>
            <a:off x="3130950" y="5137950"/>
            <a:ext cx="2881800" cy="86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ANOVA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scipy.stats.f_oneway(x,y)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g20c8630ae38_0_1174"/>
          <p:cNvSpPr txBox="1"/>
          <p:nvPr/>
        </p:nvSpPr>
        <p:spPr>
          <a:xfrm>
            <a:off x="1447625" y="2168000"/>
            <a:ext cx="265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Quem eu vou usar para prever (x)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057" name="Google Shape;1057;g20c8630ae38_0_1174"/>
          <p:cNvSpPr txBox="1"/>
          <p:nvPr/>
        </p:nvSpPr>
        <p:spPr>
          <a:xfrm>
            <a:off x="5119075" y="2168000"/>
            <a:ext cx="2500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Quem eu quero prever (y)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g20c8630ae38_0_1150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063" name="Google Shape;1063;g20c8630ae38_0_1150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g20c8630ae38_0_1150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g20c8630ae38_0_1150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6" name="Google Shape;1066;g20c8630ae38_0_1150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067" name="Google Shape;1067;g20c8630ae38_0_1150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068" name="Google Shape;1068;g20c8630ae38_0_1150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069" name="Google Shape;1069;g20c8630ae38_0_1150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g20c8630ae38_0_1150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g20c8630ae38_0_1150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2" name="Google Shape;1072;g20c8630ae38_0_1150"/>
          <p:cNvSpPr/>
          <p:nvPr/>
        </p:nvSpPr>
        <p:spPr>
          <a:xfrm>
            <a:off x="1295225" y="1918172"/>
            <a:ext cx="2881800" cy="300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g20c8630ae38_0_1150"/>
          <p:cNvSpPr/>
          <p:nvPr/>
        </p:nvSpPr>
        <p:spPr>
          <a:xfrm>
            <a:off x="4966675" y="1933835"/>
            <a:ext cx="2881800" cy="3006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g20c8630ae38_0_1150"/>
          <p:cNvSpPr txBox="1"/>
          <p:nvPr/>
        </p:nvSpPr>
        <p:spPr>
          <a:xfrm>
            <a:off x="2012225" y="32814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1.5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2.0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g20c8630ae38_0_1150"/>
          <p:cNvSpPr txBox="1"/>
          <p:nvPr/>
        </p:nvSpPr>
        <p:spPr>
          <a:xfrm>
            <a:off x="5988475" y="32835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4.2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6.3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8.0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5.0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g20c8630ae38_0_1150"/>
          <p:cNvSpPr txBox="1"/>
          <p:nvPr/>
        </p:nvSpPr>
        <p:spPr>
          <a:xfrm>
            <a:off x="2774225" y="32856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3.0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4.0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2.0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4.0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g20c8630ae38_0_1150"/>
          <p:cNvSpPr txBox="1"/>
          <p:nvPr/>
        </p:nvSpPr>
        <p:spPr>
          <a:xfrm>
            <a:off x="3131100" y="5139000"/>
            <a:ext cx="2881800" cy="86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Regress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ão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LGBMRegressor.fit(X, y)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20c8630ae38_0_1150"/>
          <p:cNvSpPr txBox="1"/>
          <p:nvPr/>
        </p:nvSpPr>
        <p:spPr>
          <a:xfrm>
            <a:off x="1447625" y="2168000"/>
            <a:ext cx="265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Quem eu vou usar para prever (X)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079" name="Google Shape;1079;g20c8630ae38_0_1150"/>
          <p:cNvSpPr txBox="1"/>
          <p:nvPr/>
        </p:nvSpPr>
        <p:spPr>
          <a:xfrm>
            <a:off x="5119075" y="2168000"/>
            <a:ext cx="2500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Quem eu quero prever (y)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080" name="Google Shape;1080;g20c8630ae38_0_1150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de Dados - Aprendizado supervisionado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g20c8630ae38_0_1221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086" name="Google Shape;1086;g20c8630ae38_0_1221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g20c8630ae38_0_1221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g20c8630ae38_0_1221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9" name="Google Shape;1089;g20c8630ae38_0_1221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090" name="Google Shape;1090;g20c8630ae38_0_1221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091" name="Google Shape;1091;g20c8630ae38_0_1221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092" name="Google Shape;1092;g20c8630ae38_0_1221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g20c8630ae38_0_1221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g20c8630ae38_0_1221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5" name="Google Shape;1095;g20c8630ae38_0_1221"/>
          <p:cNvSpPr/>
          <p:nvPr/>
        </p:nvSpPr>
        <p:spPr>
          <a:xfrm>
            <a:off x="1295225" y="1918172"/>
            <a:ext cx="2881800" cy="300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g20c8630ae38_0_1221"/>
          <p:cNvSpPr/>
          <p:nvPr/>
        </p:nvSpPr>
        <p:spPr>
          <a:xfrm>
            <a:off x="4966675" y="1933835"/>
            <a:ext cx="2881800" cy="3006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g20c8630ae38_0_1221"/>
          <p:cNvSpPr txBox="1"/>
          <p:nvPr/>
        </p:nvSpPr>
        <p:spPr>
          <a:xfrm>
            <a:off x="5988475" y="32835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4.2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6.3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8.0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5.0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g20c8630ae38_0_1221"/>
          <p:cNvSpPr txBox="1"/>
          <p:nvPr/>
        </p:nvSpPr>
        <p:spPr>
          <a:xfrm>
            <a:off x="3130950" y="5139000"/>
            <a:ext cx="2881800" cy="86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Regressão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LGBMRegressor()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.fit(X, y)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g20c8630ae38_0_1221"/>
          <p:cNvSpPr txBox="1"/>
          <p:nvPr/>
        </p:nvSpPr>
        <p:spPr>
          <a:xfrm>
            <a:off x="1447800" y="32814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1.5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2.0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g20c8630ae38_0_1221"/>
          <p:cNvSpPr txBox="1"/>
          <p:nvPr/>
        </p:nvSpPr>
        <p:spPr>
          <a:xfrm>
            <a:off x="2209800" y="32856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3.0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4.0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2.0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4.0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g20c8630ae38_0_1221"/>
          <p:cNvSpPr txBox="1"/>
          <p:nvPr/>
        </p:nvSpPr>
        <p:spPr>
          <a:xfrm>
            <a:off x="2971800" y="3285600"/>
            <a:ext cx="976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canhoto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canhoto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destro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destro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g20c8630ae38_0_1221"/>
          <p:cNvSpPr txBox="1"/>
          <p:nvPr/>
        </p:nvSpPr>
        <p:spPr>
          <a:xfrm>
            <a:off x="1447625" y="2168000"/>
            <a:ext cx="265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Quem eu vou usar para prever (X)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03" name="Google Shape;1103;g20c8630ae38_0_1221"/>
          <p:cNvSpPr txBox="1"/>
          <p:nvPr/>
        </p:nvSpPr>
        <p:spPr>
          <a:xfrm>
            <a:off x="5119075" y="2168000"/>
            <a:ext cx="2500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Quem eu quero prever (y)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04" name="Google Shape;1104;g20c8630ae38_0_1221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de Dados - Aprendizado supervisionado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oogle Shape;1109;g20c8630ae38_0_1107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110" name="Google Shape;1110;g20c8630ae38_0_1107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g20c8630ae38_0_1107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g20c8630ae38_0_1107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3" name="Google Shape;1113;g20c8630ae38_0_1107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114" name="Google Shape;1114;g20c8630ae38_0_1107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115" name="Google Shape;1115;g20c8630ae38_0_1107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116" name="Google Shape;1116;g20c8630ae38_0_1107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g20c8630ae38_0_1107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g20c8630ae38_0_1107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9" name="Google Shape;1119;g20c8630ae38_0_1107"/>
          <p:cNvSpPr/>
          <p:nvPr/>
        </p:nvSpPr>
        <p:spPr>
          <a:xfrm>
            <a:off x="1295225" y="1918172"/>
            <a:ext cx="2881800" cy="300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g20c8630ae38_0_1107"/>
          <p:cNvSpPr/>
          <p:nvPr/>
        </p:nvSpPr>
        <p:spPr>
          <a:xfrm>
            <a:off x="4966675" y="1933835"/>
            <a:ext cx="2881800" cy="3006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g20c8630ae38_0_1107"/>
          <p:cNvSpPr txBox="1"/>
          <p:nvPr/>
        </p:nvSpPr>
        <p:spPr>
          <a:xfrm>
            <a:off x="2012225" y="32814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1.5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2.0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g20c8630ae38_0_1107"/>
          <p:cNvSpPr txBox="1"/>
          <p:nvPr/>
        </p:nvSpPr>
        <p:spPr>
          <a:xfrm>
            <a:off x="3130950" y="5139000"/>
            <a:ext cx="2881800" cy="86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Classificação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LGBMClassifier().fit(X, y)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g20c8630ae38_0_1107"/>
          <p:cNvSpPr txBox="1"/>
          <p:nvPr/>
        </p:nvSpPr>
        <p:spPr>
          <a:xfrm>
            <a:off x="2774225" y="32856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3.0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4.0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2.0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4.0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g20c8630ae38_0_1107"/>
          <p:cNvSpPr txBox="1"/>
          <p:nvPr/>
        </p:nvSpPr>
        <p:spPr>
          <a:xfrm>
            <a:off x="5813425" y="3283500"/>
            <a:ext cx="118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Doença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Saudável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Doença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Terminal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g20c8630ae38_0_1107"/>
          <p:cNvSpPr txBox="1"/>
          <p:nvPr/>
        </p:nvSpPr>
        <p:spPr>
          <a:xfrm>
            <a:off x="1447625" y="2168000"/>
            <a:ext cx="265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Quem eu vou usar para prever (X)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26" name="Google Shape;1126;g20c8630ae38_0_1107"/>
          <p:cNvSpPr txBox="1"/>
          <p:nvPr/>
        </p:nvSpPr>
        <p:spPr>
          <a:xfrm>
            <a:off x="5119075" y="2168000"/>
            <a:ext cx="2500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Quem eu quero prever (y)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27" name="Google Shape;1127;g20c8630ae38_0_1107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de Dados - Aprendizado supervisionado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2" name="Google Shape;1132;g20c8630ae38_0_1195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133" name="Google Shape;1133;g20c8630ae38_0_1195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g20c8630ae38_0_1195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g20c8630ae38_0_1195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6" name="Google Shape;1136;g20c8630ae38_0_1195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137" name="Google Shape;1137;g20c8630ae38_0_1195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138" name="Google Shape;1138;g20c8630ae38_0_1195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139" name="Google Shape;1139;g20c8630ae38_0_1195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g20c8630ae38_0_1195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g20c8630ae38_0_1195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2" name="Google Shape;1142;g20c8630ae38_0_1195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de Dados - Aprendizado supervisionado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g20c8630ae38_0_1195"/>
          <p:cNvSpPr/>
          <p:nvPr/>
        </p:nvSpPr>
        <p:spPr>
          <a:xfrm>
            <a:off x="1295225" y="1918172"/>
            <a:ext cx="2881800" cy="300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g20c8630ae38_0_1195"/>
          <p:cNvSpPr/>
          <p:nvPr/>
        </p:nvSpPr>
        <p:spPr>
          <a:xfrm>
            <a:off x="4966675" y="1933835"/>
            <a:ext cx="2881800" cy="3006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g20c8630ae38_0_1195"/>
          <p:cNvSpPr txBox="1"/>
          <p:nvPr/>
        </p:nvSpPr>
        <p:spPr>
          <a:xfrm>
            <a:off x="1447800" y="32814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1.5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2.0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g20c8630ae38_0_1195"/>
          <p:cNvSpPr txBox="1"/>
          <p:nvPr/>
        </p:nvSpPr>
        <p:spPr>
          <a:xfrm>
            <a:off x="2209800" y="32856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3.0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4.0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2.0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4.0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g20c8630ae38_0_1195"/>
          <p:cNvSpPr txBox="1"/>
          <p:nvPr/>
        </p:nvSpPr>
        <p:spPr>
          <a:xfrm>
            <a:off x="5813425" y="3283500"/>
            <a:ext cx="118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Doença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Saudável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Doença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Terminal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g20c8630ae38_0_1195"/>
          <p:cNvSpPr txBox="1"/>
          <p:nvPr/>
        </p:nvSpPr>
        <p:spPr>
          <a:xfrm>
            <a:off x="2971800" y="3285600"/>
            <a:ext cx="976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canhoto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canhoto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destro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destro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g20c8630ae38_0_1195"/>
          <p:cNvSpPr txBox="1"/>
          <p:nvPr/>
        </p:nvSpPr>
        <p:spPr>
          <a:xfrm>
            <a:off x="1447625" y="2168000"/>
            <a:ext cx="265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Quem eu vou usar para prever (X)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50" name="Google Shape;1150;g20c8630ae38_0_1195"/>
          <p:cNvSpPr txBox="1"/>
          <p:nvPr/>
        </p:nvSpPr>
        <p:spPr>
          <a:xfrm>
            <a:off x="5119075" y="2168000"/>
            <a:ext cx="2500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Quem eu quero prever (y)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51" name="Google Shape;1151;g20c8630ae38_0_1195"/>
          <p:cNvSpPr txBox="1"/>
          <p:nvPr/>
        </p:nvSpPr>
        <p:spPr>
          <a:xfrm>
            <a:off x="3130950" y="5139000"/>
            <a:ext cx="2881800" cy="86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Classificação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LGBMClassifier().fit(X, y)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0c8630ae38_0_494"/>
          <p:cNvSpPr/>
          <p:nvPr/>
        </p:nvSpPr>
        <p:spPr>
          <a:xfrm>
            <a:off x="-125" y="877850"/>
            <a:ext cx="9144000" cy="568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g20c8630ae38_0_494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70" name="Google Shape;170;g20c8630ae38_0_494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g20c8630ae38_0_494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g20c8630ae38_0_494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g20c8630ae38_0_494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74" name="Google Shape;174;g20c8630ae38_0_494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75" name="Google Shape;175;g20c8630ae38_0_494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76" name="Google Shape;176;g20c8630ae38_0_494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g20c8630ae38_0_494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g20c8630ae38_0_494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9" name="Google Shape;179;g20c8630ae38_0_4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25" y="877850"/>
            <a:ext cx="8579661" cy="56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0c8630ae38_0_494"/>
          <p:cNvSpPr/>
          <p:nvPr/>
        </p:nvSpPr>
        <p:spPr>
          <a:xfrm>
            <a:off x="803400" y="2784775"/>
            <a:ext cx="7536900" cy="831300"/>
          </a:xfrm>
          <a:prstGeom prst="rect">
            <a:avLst/>
          </a:prstGeom>
          <a:solidFill>
            <a:srgbClr val="0611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64C4D2"/>
                </a:solidFill>
              </a:rPr>
              <a:t>Ressonância magnética estrutural, funcional, tractrografia e mapa de suscetibilidade</a:t>
            </a:r>
            <a:endParaRPr sz="2600">
              <a:solidFill>
                <a:srgbClr val="64C4D2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6" name="Google Shape;1156;g20c8630ae38_0_1246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157" name="Google Shape;1157;g20c8630ae38_0_1246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g20c8630ae38_0_1246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g20c8630ae38_0_1246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0" name="Google Shape;1160;g20c8630ae38_0_1246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161" name="Google Shape;1161;g20c8630ae38_0_1246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162" name="Google Shape;1162;g20c8630ae38_0_1246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163" name="Google Shape;1163;g20c8630ae38_0_1246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g20c8630ae38_0_1246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g20c8630ae38_0_1246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6" name="Google Shape;1166;g20c8630ae38_0_1246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de Dados - Decoder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g20c8630ae38_0_1246"/>
          <p:cNvSpPr/>
          <p:nvPr/>
        </p:nvSpPr>
        <p:spPr>
          <a:xfrm>
            <a:off x="1295225" y="1918172"/>
            <a:ext cx="2881800" cy="300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g20c8630ae38_0_1246"/>
          <p:cNvSpPr/>
          <p:nvPr/>
        </p:nvSpPr>
        <p:spPr>
          <a:xfrm>
            <a:off x="4966675" y="1933835"/>
            <a:ext cx="2881800" cy="3006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g20c8630ae38_0_1246"/>
          <p:cNvSpPr txBox="1"/>
          <p:nvPr/>
        </p:nvSpPr>
        <p:spPr>
          <a:xfrm>
            <a:off x="1447625" y="2168000"/>
            <a:ext cx="265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Quem eu vou usar para prever (X)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70" name="Google Shape;1170;g20c8630ae38_0_1246"/>
          <p:cNvSpPr txBox="1"/>
          <p:nvPr/>
        </p:nvSpPr>
        <p:spPr>
          <a:xfrm>
            <a:off x="5119075" y="2168000"/>
            <a:ext cx="2500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Quem eu quero prever (Y)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71" name="Google Shape;1171;g20c8630ae38_0_1246"/>
          <p:cNvSpPr txBox="1"/>
          <p:nvPr/>
        </p:nvSpPr>
        <p:spPr>
          <a:xfrm>
            <a:off x="1447800" y="32814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1.5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2.0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g20c8630ae38_0_1246"/>
          <p:cNvSpPr txBox="1"/>
          <p:nvPr/>
        </p:nvSpPr>
        <p:spPr>
          <a:xfrm>
            <a:off x="3321600" y="5139000"/>
            <a:ext cx="2500800" cy="86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(Deep learning)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g20c8630ae38_0_1246"/>
          <p:cNvSpPr txBox="1"/>
          <p:nvPr/>
        </p:nvSpPr>
        <p:spPr>
          <a:xfrm>
            <a:off x="2209800" y="32856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3.0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4.0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2.0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4.0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g20c8630ae38_0_1246"/>
          <p:cNvSpPr txBox="1"/>
          <p:nvPr/>
        </p:nvSpPr>
        <p:spPr>
          <a:xfrm>
            <a:off x="5504350" y="3283500"/>
            <a:ext cx="118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Doença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Saudável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Doença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Terminal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g20c8630ae38_0_1246"/>
          <p:cNvSpPr txBox="1"/>
          <p:nvPr/>
        </p:nvSpPr>
        <p:spPr>
          <a:xfrm>
            <a:off x="2971800" y="3285600"/>
            <a:ext cx="976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canhoto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canhoto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destro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destro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g20c8630ae38_0_1246"/>
          <p:cNvSpPr txBox="1"/>
          <p:nvPr/>
        </p:nvSpPr>
        <p:spPr>
          <a:xfrm>
            <a:off x="6548800" y="32856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5.0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10.0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1" name="Google Shape;1181;g20c8630ae38_0_1320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182" name="Google Shape;1182;g20c8630ae38_0_1320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g20c8630ae38_0_1320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g20c8630ae38_0_1320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5" name="Google Shape;1185;g20c8630ae38_0_1320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186" name="Google Shape;1186;g20c8630ae38_0_1320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187" name="Google Shape;1187;g20c8630ae38_0_1320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188" name="Google Shape;1188;g20c8630ae38_0_1320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g20c8630ae38_0_1320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g20c8630ae38_0_1320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1" name="Google Shape;1191;g20c8630ae38_0_1320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de Dados - Explicabilidade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g20c8630ae38_0_1320"/>
          <p:cNvSpPr/>
          <p:nvPr/>
        </p:nvSpPr>
        <p:spPr>
          <a:xfrm>
            <a:off x="1295225" y="1918172"/>
            <a:ext cx="2881800" cy="300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g20c8630ae38_0_1320"/>
          <p:cNvSpPr/>
          <p:nvPr/>
        </p:nvSpPr>
        <p:spPr>
          <a:xfrm>
            <a:off x="4966675" y="1933835"/>
            <a:ext cx="2881800" cy="3006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g20c8630ae38_0_1320"/>
          <p:cNvSpPr txBox="1"/>
          <p:nvPr/>
        </p:nvSpPr>
        <p:spPr>
          <a:xfrm>
            <a:off x="1447625" y="2168000"/>
            <a:ext cx="265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Quem eu vou usar para prever (X)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95" name="Google Shape;1195;g20c8630ae38_0_1320"/>
          <p:cNvSpPr txBox="1"/>
          <p:nvPr/>
        </p:nvSpPr>
        <p:spPr>
          <a:xfrm>
            <a:off x="5119075" y="2168000"/>
            <a:ext cx="2500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Quem eu quero prever (y)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96" name="Google Shape;1196;g20c8630ae38_0_1320"/>
          <p:cNvSpPr txBox="1"/>
          <p:nvPr/>
        </p:nvSpPr>
        <p:spPr>
          <a:xfrm>
            <a:off x="1447800" y="32814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1.5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2.0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g20c8630ae38_0_1320"/>
          <p:cNvSpPr txBox="1"/>
          <p:nvPr/>
        </p:nvSpPr>
        <p:spPr>
          <a:xfrm>
            <a:off x="3321600" y="5139000"/>
            <a:ext cx="2500800" cy="86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Shap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shap.Explainer(model)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g20c8630ae38_0_1320"/>
          <p:cNvSpPr txBox="1"/>
          <p:nvPr/>
        </p:nvSpPr>
        <p:spPr>
          <a:xfrm>
            <a:off x="2209800" y="32856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3.0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4.0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2.0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4.0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g20c8630ae38_0_1320"/>
          <p:cNvSpPr txBox="1"/>
          <p:nvPr/>
        </p:nvSpPr>
        <p:spPr>
          <a:xfrm>
            <a:off x="5813425" y="3283500"/>
            <a:ext cx="118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Doença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Saudável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Doença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Terminal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g20c8630ae38_0_1320"/>
          <p:cNvSpPr txBox="1"/>
          <p:nvPr/>
        </p:nvSpPr>
        <p:spPr>
          <a:xfrm>
            <a:off x="2971800" y="3285600"/>
            <a:ext cx="976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canhoto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canhoto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destro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destro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5" name="Google Shape;1205;g20c8630ae38_0_1359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206" name="Google Shape;1206;g20c8630ae38_0_1359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g20c8630ae38_0_1359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g20c8630ae38_0_1359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9" name="Google Shape;1209;g20c8630ae38_0_1359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210" name="Google Shape;1210;g20c8630ae38_0_1359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211" name="Google Shape;1211;g20c8630ae38_0_1359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212" name="Google Shape;1212;g20c8630ae38_0_1359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g20c8630ae38_0_1359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g20c8630ae38_0_1359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5" name="Google Shape;1215;g20c8630ae38_0_1359"/>
          <p:cNvSpPr/>
          <p:nvPr/>
        </p:nvSpPr>
        <p:spPr>
          <a:xfrm>
            <a:off x="1295225" y="1918172"/>
            <a:ext cx="2881800" cy="300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g20c8630ae38_0_1359"/>
          <p:cNvSpPr/>
          <p:nvPr/>
        </p:nvSpPr>
        <p:spPr>
          <a:xfrm>
            <a:off x="4966675" y="1933835"/>
            <a:ext cx="2881800" cy="3006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g20c8630ae38_0_1359"/>
          <p:cNvSpPr txBox="1"/>
          <p:nvPr/>
        </p:nvSpPr>
        <p:spPr>
          <a:xfrm>
            <a:off x="1447800" y="32814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1.5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2.0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g20c8630ae38_0_1359"/>
          <p:cNvSpPr txBox="1"/>
          <p:nvPr/>
        </p:nvSpPr>
        <p:spPr>
          <a:xfrm>
            <a:off x="3321600" y="5139000"/>
            <a:ext cx="2500800" cy="86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Agrupamento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DBSCAN().fit(X)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g20c8630ae38_0_1359"/>
          <p:cNvSpPr txBox="1"/>
          <p:nvPr/>
        </p:nvSpPr>
        <p:spPr>
          <a:xfrm>
            <a:off x="2209800" y="32856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3.0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4.0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2.0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4.0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g20c8630ae38_0_1359"/>
          <p:cNvSpPr txBox="1"/>
          <p:nvPr/>
        </p:nvSpPr>
        <p:spPr>
          <a:xfrm>
            <a:off x="5813425" y="3283500"/>
            <a:ext cx="118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grupo?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g20c8630ae38_0_1359"/>
          <p:cNvSpPr txBox="1"/>
          <p:nvPr/>
        </p:nvSpPr>
        <p:spPr>
          <a:xfrm>
            <a:off x="2971800" y="3285600"/>
            <a:ext cx="976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canhoto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canhoto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destro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destro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g20c8630ae38_0_1359"/>
          <p:cNvSpPr txBox="1"/>
          <p:nvPr/>
        </p:nvSpPr>
        <p:spPr>
          <a:xfrm>
            <a:off x="1447625" y="2168000"/>
            <a:ext cx="265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Quem eu vou usar para prever (X)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223" name="Google Shape;1223;g20c8630ae38_0_1359"/>
          <p:cNvSpPr txBox="1"/>
          <p:nvPr/>
        </p:nvSpPr>
        <p:spPr>
          <a:xfrm>
            <a:off x="5119075" y="2168000"/>
            <a:ext cx="2500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Quem eu quero prever (y)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224" name="Google Shape;1224;g20c8630ae38_0_1359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de Dados - Aprendizado não supervisionado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g20c8630ae38_0_1382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230" name="Google Shape;1230;g20c8630ae38_0_1382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g20c8630ae38_0_1382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g20c8630ae38_0_1382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3" name="Google Shape;1233;g20c8630ae38_0_1382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234" name="Google Shape;1234;g20c8630ae38_0_1382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235" name="Google Shape;1235;g20c8630ae38_0_1382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236" name="Google Shape;1236;g20c8630ae38_0_1382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g20c8630ae38_0_1382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g20c8630ae38_0_1382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9" name="Google Shape;1239;g20c8630ae38_0_1382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de Dados - Aprendizado não supervisionado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g20c8630ae38_0_1382"/>
          <p:cNvSpPr/>
          <p:nvPr/>
        </p:nvSpPr>
        <p:spPr>
          <a:xfrm>
            <a:off x="1295225" y="1918172"/>
            <a:ext cx="2881800" cy="300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g20c8630ae38_0_1382"/>
          <p:cNvSpPr/>
          <p:nvPr/>
        </p:nvSpPr>
        <p:spPr>
          <a:xfrm>
            <a:off x="4966675" y="1933835"/>
            <a:ext cx="2881800" cy="3006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g20c8630ae38_0_1382"/>
          <p:cNvSpPr txBox="1"/>
          <p:nvPr/>
        </p:nvSpPr>
        <p:spPr>
          <a:xfrm>
            <a:off x="1447800" y="32814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1.5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1.1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2.0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g20c8630ae38_0_1382"/>
          <p:cNvSpPr txBox="1"/>
          <p:nvPr/>
        </p:nvSpPr>
        <p:spPr>
          <a:xfrm>
            <a:off x="2679000" y="5139000"/>
            <a:ext cx="3785700" cy="86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Redução de dimensionalidade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UMAP()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.fit_transform(data)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g20c8630ae38_0_1382"/>
          <p:cNvSpPr txBox="1"/>
          <p:nvPr/>
        </p:nvSpPr>
        <p:spPr>
          <a:xfrm>
            <a:off x="2209800" y="32856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3.0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4.0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2.0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4.0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g20c8630ae38_0_1382"/>
          <p:cNvSpPr txBox="1"/>
          <p:nvPr/>
        </p:nvSpPr>
        <p:spPr>
          <a:xfrm>
            <a:off x="5119075" y="3299500"/>
            <a:ext cx="1188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número?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g20c8630ae38_0_1382"/>
          <p:cNvSpPr txBox="1"/>
          <p:nvPr/>
        </p:nvSpPr>
        <p:spPr>
          <a:xfrm>
            <a:off x="1447625" y="2168000"/>
            <a:ext cx="265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Quem eu vou usar para prever (X)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247" name="Google Shape;1247;g20c8630ae38_0_1382"/>
          <p:cNvSpPr txBox="1"/>
          <p:nvPr/>
        </p:nvSpPr>
        <p:spPr>
          <a:xfrm>
            <a:off x="5119075" y="2168000"/>
            <a:ext cx="2500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Quem eu quero prever (y)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248" name="Google Shape;1248;g20c8630ae38_0_1382"/>
          <p:cNvSpPr txBox="1"/>
          <p:nvPr/>
        </p:nvSpPr>
        <p:spPr>
          <a:xfrm>
            <a:off x="6307375" y="3299500"/>
            <a:ext cx="1188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número?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g20c8630ae38_0_1382"/>
          <p:cNvSpPr txBox="1"/>
          <p:nvPr/>
        </p:nvSpPr>
        <p:spPr>
          <a:xfrm>
            <a:off x="2971800" y="3285600"/>
            <a:ext cx="7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4.2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6.3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8.0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5.0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5" name="Google Shape;1255;g1de34f58b3a_0_8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256" name="Google Shape;1256;g1de34f58b3a_0_8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g1de34f58b3a_0_8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g1de34f58b3a_0_8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9" name="Google Shape;1259;g1de34f58b3a_0_8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grpSp>
        <p:nvGrpSpPr>
          <p:cNvPr id="1260" name="Google Shape;1260;g1de34f58b3a_0_8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261" name="Google Shape;1261;g1de34f58b3a_0_8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g1de34f58b3a_0_8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g1de34f58b3a_0_8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4" name="Google Shape;1264;g1de34f58b3a_0_8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de Dados 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5" name="Google Shape;1265;g1de34f58b3a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0250"/>
            <a:ext cx="8541804" cy="532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g1de34f58b3a_0_8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1de34f58b3a_0_180"/>
          <p:cNvSpPr txBox="1"/>
          <p:nvPr>
            <p:ph type="title"/>
          </p:nvPr>
        </p:nvSpPr>
        <p:spPr>
          <a:xfrm>
            <a:off x="457200" y="2203663"/>
            <a:ext cx="8229600" cy="1143000"/>
          </a:xfrm>
          <a:prstGeom prst="rect">
            <a:avLst/>
          </a:prstGeom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Intervalo de 10min</a:t>
            </a:r>
            <a:endParaRPr/>
          </a:p>
        </p:txBody>
      </p:sp>
      <p:sp>
        <p:nvSpPr>
          <p:cNvPr id="1273" name="Google Shape;1273;g1de34f58b3a_0_18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274" name="Google Shape;1274;g1de34f58b3a_0_180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275" name="Google Shape;1275;g1de34f58b3a_0_180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g1de34f58b3a_0_180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g1de34f58b3a_0_180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8" name="Google Shape;1278;g1de34f58b3a_0_180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279" name="Google Shape;1279;g1de34f58b3a_0_180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g1de34f58b3a_0_180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g1de34f58b3a_0_180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6" name="Google Shape;1286;g1de34f58b3a_0_79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287" name="Google Shape;1287;g1de34f58b3a_0_79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g1de34f58b3a_0_79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g1de34f58b3a_0_79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0" name="Google Shape;1290;g1de34f58b3a_0_79"/>
          <p:cNvSpPr txBox="1"/>
          <p:nvPr>
            <p:ph idx="1" type="body"/>
          </p:nvPr>
        </p:nvSpPr>
        <p:spPr>
          <a:xfrm>
            <a:off x="742188" y="1125771"/>
            <a:ext cx="76593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0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i="1" lang="pt-BR" sz="2600"/>
              <a:t>Usar Python para visualizar, analisar e criar modelos</a:t>
            </a:r>
            <a:endParaRPr sz="2600"/>
          </a:p>
        </p:txBody>
      </p:sp>
      <p:sp>
        <p:nvSpPr>
          <p:cNvPr id="1291" name="Google Shape;1291;g1de34f58b3a_0_79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292" name="Google Shape;1292;g1de34f58b3a_0_79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293" name="Google Shape;1293;g1de34f58b3a_0_79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294" name="Google Shape;1294;g1de34f58b3a_0_79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g1de34f58b3a_0_79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g1de34f58b3a_0_79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g1de34f58b3a_0_79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Prática: Fundamentos da modelagem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g1de34f58b3a_0_79"/>
          <p:cNvSpPr txBox="1"/>
          <p:nvPr/>
        </p:nvSpPr>
        <p:spPr>
          <a:xfrm>
            <a:off x="742201" y="2313700"/>
            <a:ext cx="6669000" cy="262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0_Fundamentos_workshop.ipynb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Rodar: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4. Feature Selection</a:t>
            </a:r>
            <a:endParaRPr sz="17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5. Modelagem: treinamento, predição e avaliação</a:t>
            </a:r>
            <a:r>
              <a:rPr lang="pt-BR" sz="17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endParaRPr sz="17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pt-BR" sz="17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6. Explicabilidade</a:t>
            </a:r>
            <a:endParaRPr sz="17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" name="Google Shape;1303;g215fb17adab_0_565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304" name="Google Shape;1304;g215fb17adab_0_565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g215fb17adab_0_565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g215fb17adab_0_565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7" name="Google Shape;1307;g215fb17adab_0_565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308" name="Google Shape;1308;g215fb17adab_0_565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309" name="Google Shape;1309;g215fb17adab_0_565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310" name="Google Shape;1310;g215fb17adab_0_565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g215fb17adab_0_565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g215fb17adab_0_565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3" name="Google Shape;1313;g215fb17adab_0_565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de Dados - Etapas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g215fb17adab_0_565"/>
          <p:cNvSpPr txBox="1"/>
          <p:nvPr/>
        </p:nvSpPr>
        <p:spPr>
          <a:xfrm>
            <a:off x="872272" y="2216910"/>
            <a:ext cx="4284000" cy="507900"/>
          </a:xfrm>
          <a:prstGeom prst="rect">
            <a:avLst/>
          </a:prstGeom>
          <a:solidFill>
            <a:srgbClr val="64C4D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g215fb17adab_0_565"/>
          <p:cNvSpPr txBox="1"/>
          <p:nvPr/>
        </p:nvSpPr>
        <p:spPr>
          <a:xfrm>
            <a:off x="872265" y="3014020"/>
            <a:ext cx="4284000" cy="507900"/>
          </a:xfrm>
          <a:prstGeom prst="rect">
            <a:avLst/>
          </a:prstGeom>
          <a:solidFill>
            <a:srgbClr val="1094A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Training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g215fb17adab_0_565"/>
          <p:cNvSpPr txBox="1"/>
          <p:nvPr/>
        </p:nvSpPr>
        <p:spPr>
          <a:xfrm>
            <a:off x="872251" y="3811144"/>
            <a:ext cx="4284000" cy="507900"/>
          </a:xfrm>
          <a:prstGeom prst="rect">
            <a:avLst/>
          </a:prstGeom>
          <a:solidFill>
            <a:srgbClr val="1094A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Prediction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g215fb17adab_0_565"/>
          <p:cNvSpPr txBox="1"/>
          <p:nvPr/>
        </p:nvSpPr>
        <p:spPr>
          <a:xfrm>
            <a:off x="849263" y="1419775"/>
            <a:ext cx="4329900" cy="507900"/>
          </a:xfrm>
          <a:prstGeom prst="rect">
            <a:avLst/>
          </a:prstGeom>
          <a:solidFill>
            <a:srgbClr val="64C4D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Pre-processing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g215fb17adab_0_565"/>
          <p:cNvSpPr txBox="1"/>
          <p:nvPr/>
        </p:nvSpPr>
        <p:spPr>
          <a:xfrm>
            <a:off x="872283" y="4608280"/>
            <a:ext cx="4284000" cy="5079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Validation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g215fb17adab_0_565"/>
          <p:cNvSpPr txBox="1"/>
          <p:nvPr/>
        </p:nvSpPr>
        <p:spPr>
          <a:xfrm>
            <a:off x="872564" y="5405402"/>
            <a:ext cx="4284000" cy="5079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Explainability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g215fb17adab_0_565"/>
          <p:cNvSpPr txBox="1"/>
          <p:nvPr/>
        </p:nvSpPr>
        <p:spPr>
          <a:xfrm>
            <a:off x="5667338" y="1474675"/>
            <a:ext cx="2627100" cy="47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Calibri"/>
                <a:ea typeface="Calibri"/>
                <a:cs typeface="Calibri"/>
                <a:sym typeface="Calibri"/>
              </a:rPr>
              <a:t>FreeSurfer etc…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g215fb17adab_0_565"/>
          <p:cNvSpPr txBox="1"/>
          <p:nvPr/>
        </p:nvSpPr>
        <p:spPr>
          <a:xfrm>
            <a:off x="5667338" y="5420850"/>
            <a:ext cx="2627100" cy="47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Calibri"/>
                <a:ea typeface="Calibri"/>
                <a:cs typeface="Calibri"/>
                <a:sym typeface="Calibri"/>
              </a:rPr>
              <a:t>SHAP ou feat. import. …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g215fb17adab_0_565"/>
          <p:cNvSpPr txBox="1"/>
          <p:nvPr/>
        </p:nvSpPr>
        <p:spPr>
          <a:xfrm>
            <a:off x="5667338" y="4643450"/>
            <a:ext cx="2627100" cy="47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Calibri"/>
                <a:ea typeface="Calibri"/>
                <a:cs typeface="Calibri"/>
                <a:sym typeface="Calibri"/>
              </a:rPr>
              <a:t> r2, Cross-Validation…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g215fb17adab_0_565"/>
          <p:cNvSpPr txBox="1"/>
          <p:nvPr/>
        </p:nvSpPr>
        <p:spPr>
          <a:xfrm>
            <a:off x="5667338" y="2232350"/>
            <a:ext cx="2627100" cy="47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Boruta ou p-valor…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g215fb17adab_0_565"/>
          <p:cNvSpPr txBox="1"/>
          <p:nvPr/>
        </p:nvSpPr>
        <p:spPr>
          <a:xfrm>
            <a:off x="5667338" y="3145125"/>
            <a:ext cx="2627100" cy="106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GLM ou LightGBM…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9" name="Google Shape;1329;g215fb17adab_0_307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330" name="Google Shape;1330;g215fb17adab_0_307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g215fb17adab_0_307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g215fb17adab_0_307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3" name="Google Shape;1333;g215fb17adab_0_307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334" name="Google Shape;1334;g215fb17adab_0_307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335" name="Google Shape;1335;g215fb17adab_0_307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336" name="Google Shape;1336;g215fb17adab_0_307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g215fb17adab_0_307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g215fb17adab_0_307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g215fb17adab_0_307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de Dados - Etapas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0" name="Google Shape;1340;g215fb17adab_0_307"/>
          <p:cNvSpPr txBox="1"/>
          <p:nvPr/>
        </p:nvSpPr>
        <p:spPr>
          <a:xfrm>
            <a:off x="872422" y="2216910"/>
            <a:ext cx="4284000" cy="507900"/>
          </a:xfrm>
          <a:prstGeom prst="rect">
            <a:avLst/>
          </a:prstGeom>
          <a:solidFill>
            <a:srgbClr val="64C4D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g215fb17adab_0_307"/>
          <p:cNvSpPr txBox="1"/>
          <p:nvPr/>
        </p:nvSpPr>
        <p:spPr>
          <a:xfrm>
            <a:off x="872415" y="3014020"/>
            <a:ext cx="4284000" cy="507900"/>
          </a:xfrm>
          <a:prstGeom prst="rect">
            <a:avLst/>
          </a:prstGeom>
          <a:solidFill>
            <a:srgbClr val="1094A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Training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g215fb17adab_0_307"/>
          <p:cNvSpPr txBox="1"/>
          <p:nvPr/>
        </p:nvSpPr>
        <p:spPr>
          <a:xfrm>
            <a:off x="872401" y="3811144"/>
            <a:ext cx="4284000" cy="507900"/>
          </a:xfrm>
          <a:prstGeom prst="rect">
            <a:avLst/>
          </a:prstGeom>
          <a:solidFill>
            <a:srgbClr val="1094A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Prediction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g215fb17adab_0_307"/>
          <p:cNvSpPr txBox="1"/>
          <p:nvPr/>
        </p:nvSpPr>
        <p:spPr>
          <a:xfrm>
            <a:off x="849413" y="1419775"/>
            <a:ext cx="4329900" cy="507900"/>
          </a:xfrm>
          <a:prstGeom prst="rect">
            <a:avLst/>
          </a:prstGeom>
          <a:solidFill>
            <a:srgbClr val="64C4D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Pre-processing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g215fb17adab_0_307"/>
          <p:cNvSpPr txBox="1"/>
          <p:nvPr/>
        </p:nvSpPr>
        <p:spPr>
          <a:xfrm>
            <a:off x="872433" y="4608280"/>
            <a:ext cx="4284000" cy="5079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Validation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g215fb17adab_0_307"/>
          <p:cNvSpPr txBox="1"/>
          <p:nvPr/>
        </p:nvSpPr>
        <p:spPr>
          <a:xfrm>
            <a:off x="872714" y="5405402"/>
            <a:ext cx="4284000" cy="5079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Explainability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0" name="Google Shape;1350;g215fb17adab_0_435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351" name="Google Shape;1351;g215fb17adab_0_435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g215fb17adab_0_435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g215fb17adab_0_435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4" name="Google Shape;1354;g215fb17adab_0_435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355" name="Google Shape;1355;g215fb17adab_0_435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356" name="Google Shape;1356;g215fb17adab_0_435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357" name="Google Shape;1357;g215fb17adab_0_435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g215fb17adab_0_435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g215fb17adab_0_435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g215fb17adab_0_435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de Dados - Etapas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g215fb17adab_0_435"/>
          <p:cNvSpPr txBox="1"/>
          <p:nvPr/>
        </p:nvSpPr>
        <p:spPr>
          <a:xfrm>
            <a:off x="872422" y="2216910"/>
            <a:ext cx="4284000" cy="507900"/>
          </a:xfrm>
          <a:prstGeom prst="rect">
            <a:avLst/>
          </a:prstGeom>
          <a:solidFill>
            <a:srgbClr val="64C4D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g215fb17adab_0_435"/>
          <p:cNvSpPr txBox="1"/>
          <p:nvPr/>
        </p:nvSpPr>
        <p:spPr>
          <a:xfrm>
            <a:off x="872415" y="3014020"/>
            <a:ext cx="4284000" cy="507900"/>
          </a:xfrm>
          <a:prstGeom prst="rect">
            <a:avLst/>
          </a:prstGeom>
          <a:solidFill>
            <a:srgbClr val="1094A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Training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g215fb17adab_0_435"/>
          <p:cNvSpPr txBox="1"/>
          <p:nvPr/>
        </p:nvSpPr>
        <p:spPr>
          <a:xfrm>
            <a:off x="872401" y="3811144"/>
            <a:ext cx="4284000" cy="507900"/>
          </a:xfrm>
          <a:prstGeom prst="rect">
            <a:avLst/>
          </a:prstGeom>
          <a:solidFill>
            <a:srgbClr val="1094A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Prediction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g215fb17adab_0_435"/>
          <p:cNvSpPr txBox="1"/>
          <p:nvPr/>
        </p:nvSpPr>
        <p:spPr>
          <a:xfrm>
            <a:off x="849413" y="1419775"/>
            <a:ext cx="4329900" cy="507900"/>
          </a:xfrm>
          <a:prstGeom prst="rect">
            <a:avLst/>
          </a:prstGeom>
          <a:solidFill>
            <a:srgbClr val="64C4D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Pre-processing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g215fb17adab_0_435"/>
          <p:cNvSpPr txBox="1"/>
          <p:nvPr/>
        </p:nvSpPr>
        <p:spPr>
          <a:xfrm>
            <a:off x="872433" y="4608280"/>
            <a:ext cx="4284000" cy="5079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Validation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g215fb17adab_0_435"/>
          <p:cNvSpPr txBox="1"/>
          <p:nvPr/>
        </p:nvSpPr>
        <p:spPr>
          <a:xfrm>
            <a:off x="872714" y="5405402"/>
            <a:ext cx="4284000" cy="5079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Explainability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Google Shape;1367;g215fb17adab_0_435"/>
          <p:cNvSpPr txBox="1"/>
          <p:nvPr/>
        </p:nvSpPr>
        <p:spPr>
          <a:xfrm>
            <a:off x="5667488" y="5420850"/>
            <a:ext cx="2627100" cy="47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Calibri"/>
                <a:ea typeface="Calibri"/>
                <a:cs typeface="Calibri"/>
                <a:sym typeface="Calibri"/>
              </a:rPr>
              <a:t>Esclarecedora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g215fb17adab_0_435"/>
          <p:cNvSpPr txBox="1"/>
          <p:nvPr/>
        </p:nvSpPr>
        <p:spPr>
          <a:xfrm>
            <a:off x="5667488" y="2232350"/>
            <a:ext cx="2627100" cy="47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Esclarecedora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g20c8630ae38_0_514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86" name="Google Shape;186;g20c8630ae38_0_514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g20c8630ae38_0_514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g20c8630ae38_0_514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g20c8630ae38_0_514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90" name="Google Shape;190;g20c8630ae38_0_514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91" name="Google Shape;191;g20c8630ae38_0_514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92" name="Google Shape;192;g20c8630ae38_0_514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g20c8630ae38_0_514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g20c8630ae38_0_514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g20c8630ae38_0_514"/>
          <p:cNvSpPr txBox="1"/>
          <p:nvPr/>
        </p:nvSpPr>
        <p:spPr>
          <a:xfrm>
            <a:off x="767250" y="1257225"/>
            <a:ext cx="76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latin typeface="Calibri"/>
                <a:ea typeface="Calibri"/>
                <a:cs typeface="Calibri"/>
                <a:sym typeface="Calibri"/>
              </a:rPr>
              <a:t>Cronograma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20c8630ae38_0_514"/>
          <p:cNvSpPr txBox="1"/>
          <p:nvPr/>
        </p:nvSpPr>
        <p:spPr>
          <a:xfrm>
            <a:off x="457200" y="2147425"/>
            <a:ext cx="8174100" cy="3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202124"/>
                </a:solidFill>
                <a:highlight>
                  <a:srgbClr val="FFFFFF"/>
                </a:highlight>
              </a:rPr>
              <a:t>Dia 09 Março</a:t>
            </a:r>
            <a:endParaRPr b="1"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●"/>
            </a:pPr>
            <a:r>
              <a:rPr lang="pt-BR" sz="1700">
                <a:solidFill>
                  <a:srgbClr val="202124"/>
                </a:solidFill>
                <a:highlight>
                  <a:srgbClr val="FFFFFF"/>
                </a:highlight>
              </a:rPr>
              <a:t>09:00-12:00 Ferramenta: FreeSurfer. Palestrante:Tamires Marçal 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●"/>
            </a:pPr>
            <a:r>
              <a:rPr lang="pt-BR" sz="1700">
                <a:solidFill>
                  <a:srgbClr val="202124"/>
                </a:solidFill>
                <a:highlight>
                  <a:srgbClr val="FFFFFF"/>
                </a:highlight>
              </a:rPr>
              <a:t>14:00-16:00 Ferramenta: MRTrix. Palestrantes: Hohana Konell 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●"/>
            </a:pPr>
            <a:r>
              <a:rPr lang="pt-BR" sz="1700">
                <a:solidFill>
                  <a:srgbClr val="202124"/>
                </a:solidFill>
                <a:highlight>
                  <a:srgbClr val="FFFFFF"/>
                </a:highlight>
              </a:rPr>
              <a:t>16:00-18:00 Ferramentas: TrackVis e Tracula. Palestrantes: Rodolfo Correia 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202124"/>
                </a:solidFill>
                <a:highlight>
                  <a:srgbClr val="FFFFFF"/>
                </a:highlight>
              </a:rPr>
              <a:t>Dia 10 Março</a:t>
            </a:r>
            <a:endParaRPr b="1"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●"/>
            </a:pPr>
            <a:r>
              <a:rPr lang="pt-BR" sz="1700">
                <a:solidFill>
                  <a:srgbClr val="202124"/>
                </a:solidFill>
                <a:highlight>
                  <a:srgbClr val="FFFFFF"/>
                </a:highlight>
              </a:rPr>
              <a:t>09:00-12:00 Ferramenta: CONN. Palestrantes: André Elias e Erick de Souza 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●"/>
            </a:pPr>
            <a:r>
              <a:rPr lang="pt-BR" sz="1700">
                <a:solidFill>
                  <a:srgbClr val="202124"/>
                </a:solidFill>
                <a:highlight>
                  <a:srgbClr val="FFFFFF"/>
                </a:highlight>
              </a:rPr>
              <a:t>13:00-15:00 Ferramenta: 3DSlicer. Palestrante: Luiz Murta 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●"/>
            </a:pPr>
            <a:r>
              <a:rPr lang="pt-BR" sz="1700">
                <a:solidFill>
                  <a:srgbClr val="202124"/>
                </a:solidFill>
                <a:highlight>
                  <a:srgbClr val="FFFFFF"/>
                </a:highlight>
              </a:rPr>
              <a:t>15:00-18:00 Ferramenta: QSM Palestrantes: Henrique Monteiro, Luiza Licariao e André Avezine </a:t>
            </a:r>
            <a:endParaRPr i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0c8630ae38_0_514"/>
          <p:cNvSpPr/>
          <p:nvPr/>
        </p:nvSpPr>
        <p:spPr>
          <a:xfrm>
            <a:off x="360225" y="2147450"/>
            <a:ext cx="8077200" cy="1745700"/>
          </a:xfrm>
          <a:prstGeom prst="rect">
            <a:avLst/>
          </a:prstGeom>
          <a:noFill/>
          <a:ln cap="flat" cmpd="sng" w="9525">
            <a:solidFill>
              <a:srgbClr val="1094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0c8630ae38_0_514"/>
          <p:cNvSpPr/>
          <p:nvPr/>
        </p:nvSpPr>
        <p:spPr>
          <a:xfrm>
            <a:off x="360225" y="4106275"/>
            <a:ext cx="8077200" cy="2025600"/>
          </a:xfrm>
          <a:prstGeom prst="rect">
            <a:avLst/>
          </a:prstGeom>
          <a:noFill/>
          <a:ln cap="flat" cmpd="sng" w="9525">
            <a:solidFill>
              <a:srgbClr val="1094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3" name="Google Shape;1373;g215fb17adab_0_334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374" name="Google Shape;1374;g215fb17adab_0_334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g215fb17adab_0_334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g215fb17adab_0_334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7" name="Google Shape;1377;g215fb17adab_0_334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378" name="Google Shape;1378;g215fb17adab_0_334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379" name="Google Shape;1379;g215fb17adab_0_334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380" name="Google Shape;1380;g215fb17adab_0_334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g215fb17adab_0_334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g215fb17adab_0_334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g215fb17adab_0_334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de Dados - Etapas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g215fb17adab_0_334"/>
          <p:cNvSpPr txBox="1"/>
          <p:nvPr/>
        </p:nvSpPr>
        <p:spPr>
          <a:xfrm>
            <a:off x="872422" y="2216910"/>
            <a:ext cx="4284000" cy="507900"/>
          </a:xfrm>
          <a:prstGeom prst="rect">
            <a:avLst/>
          </a:prstGeom>
          <a:solidFill>
            <a:srgbClr val="64C4D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g215fb17adab_0_334"/>
          <p:cNvSpPr txBox="1"/>
          <p:nvPr/>
        </p:nvSpPr>
        <p:spPr>
          <a:xfrm>
            <a:off x="872415" y="3014020"/>
            <a:ext cx="4284000" cy="507900"/>
          </a:xfrm>
          <a:prstGeom prst="rect">
            <a:avLst/>
          </a:prstGeom>
          <a:solidFill>
            <a:srgbClr val="1094A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Training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g215fb17adab_0_334"/>
          <p:cNvSpPr txBox="1"/>
          <p:nvPr/>
        </p:nvSpPr>
        <p:spPr>
          <a:xfrm>
            <a:off x="872401" y="3811144"/>
            <a:ext cx="4284000" cy="507900"/>
          </a:xfrm>
          <a:prstGeom prst="rect">
            <a:avLst/>
          </a:prstGeom>
          <a:solidFill>
            <a:srgbClr val="1094A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Prediction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g215fb17adab_0_334"/>
          <p:cNvSpPr txBox="1"/>
          <p:nvPr/>
        </p:nvSpPr>
        <p:spPr>
          <a:xfrm>
            <a:off x="849413" y="1419775"/>
            <a:ext cx="4329900" cy="507900"/>
          </a:xfrm>
          <a:prstGeom prst="rect">
            <a:avLst/>
          </a:prstGeom>
          <a:solidFill>
            <a:srgbClr val="64C4D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Pre-processing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g215fb17adab_0_334"/>
          <p:cNvSpPr txBox="1"/>
          <p:nvPr/>
        </p:nvSpPr>
        <p:spPr>
          <a:xfrm>
            <a:off x="872433" y="4608280"/>
            <a:ext cx="4284000" cy="5079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Validation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g215fb17adab_0_334"/>
          <p:cNvSpPr txBox="1"/>
          <p:nvPr/>
        </p:nvSpPr>
        <p:spPr>
          <a:xfrm>
            <a:off x="872714" y="5405402"/>
            <a:ext cx="4284000" cy="5079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Explainability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g215fb17adab_0_334"/>
          <p:cNvSpPr txBox="1"/>
          <p:nvPr/>
        </p:nvSpPr>
        <p:spPr>
          <a:xfrm>
            <a:off x="5667488" y="5420850"/>
            <a:ext cx="2627100" cy="47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Calibri"/>
                <a:ea typeface="Calibri"/>
                <a:cs typeface="Calibri"/>
                <a:sym typeface="Calibri"/>
              </a:rPr>
              <a:t>Esclarecedora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g215fb17adab_0_334"/>
          <p:cNvSpPr txBox="1"/>
          <p:nvPr/>
        </p:nvSpPr>
        <p:spPr>
          <a:xfrm>
            <a:off x="5667488" y="4643450"/>
            <a:ext cx="2627100" cy="47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Reflexões Matemáticas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g215fb17adab_0_334"/>
          <p:cNvSpPr txBox="1"/>
          <p:nvPr/>
        </p:nvSpPr>
        <p:spPr>
          <a:xfrm>
            <a:off x="5667488" y="2232350"/>
            <a:ext cx="2627100" cy="47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Esclarecedora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g215fb17adab_0_334"/>
          <p:cNvSpPr txBox="1"/>
          <p:nvPr/>
        </p:nvSpPr>
        <p:spPr>
          <a:xfrm>
            <a:off x="5667488" y="3068925"/>
            <a:ext cx="2627100" cy="47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Reflexões Matemáticas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g215fb17adab_0_462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399" name="Google Shape;1399;g215fb17adab_0_462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g215fb17adab_0_462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g215fb17adab_0_462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2" name="Google Shape;1402;g215fb17adab_0_462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403" name="Google Shape;1403;g215fb17adab_0_462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404" name="Google Shape;1404;g215fb17adab_0_462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405" name="Google Shape;1405;g215fb17adab_0_462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g215fb17adab_0_462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g215fb17adab_0_462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8" name="Google Shape;1408;g215fb17adab_0_462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de Dados - Etapas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g215fb17adab_0_462"/>
          <p:cNvSpPr txBox="1"/>
          <p:nvPr/>
        </p:nvSpPr>
        <p:spPr>
          <a:xfrm>
            <a:off x="872422" y="2216910"/>
            <a:ext cx="4284000" cy="507900"/>
          </a:xfrm>
          <a:prstGeom prst="rect">
            <a:avLst/>
          </a:prstGeom>
          <a:solidFill>
            <a:srgbClr val="64C4D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g215fb17adab_0_462"/>
          <p:cNvSpPr txBox="1"/>
          <p:nvPr/>
        </p:nvSpPr>
        <p:spPr>
          <a:xfrm>
            <a:off x="872415" y="3014020"/>
            <a:ext cx="4284000" cy="507900"/>
          </a:xfrm>
          <a:prstGeom prst="rect">
            <a:avLst/>
          </a:prstGeom>
          <a:solidFill>
            <a:srgbClr val="1094A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Training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g215fb17adab_0_462"/>
          <p:cNvSpPr txBox="1"/>
          <p:nvPr/>
        </p:nvSpPr>
        <p:spPr>
          <a:xfrm>
            <a:off x="872401" y="3811144"/>
            <a:ext cx="4284000" cy="507900"/>
          </a:xfrm>
          <a:prstGeom prst="rect">
            <a:avLst/>
          </a:prstGeom>
          <a:solidFill>
            <a:srgbClr val="1094A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Prediction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g215fb17adab_0_462"/>
          <p:cNvSpPr txBox="1"/>
          <p:nvPr/>
        </p:nvSpPr>
        <p:spPr>
          <a:xfrm>
            <a:off x="849413" y="1419775"/>
            <a:ext cx="4329900" cy="507900"/>
          </a:xfrm>
          <a:prstGeom prst="rect">
            <a:avLst/>
          </a:prstGeom>
          <a:solidFill>
            <a:srgbClr val="64C4D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Pre-processing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g215fb17adab_0_462"/>
          <p:cNvSpPr txBox="1"/>
          <p:nvPr/>
        </p:nvSpPr>
        <p:spPr>
          <a:xfrm>
            <a:off x="872433" y="4608280"/>
            <a:ext cx="4284000" cy="5079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Validation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g215fb17adab_0_462"/>
          <p:cNvSpPr txBox="1"/>
          <p:nvPr/>
        </p:nvSpPr>
        <p:spPr>
          <a:xfrm>
            <a:off x="872714" y="5405402"/>
            <a:ext cx="4284000" cy="5079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Explainability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g215fb17adab_0_462"/>
          <p:cNvSpPr txBox="1"/>
          <p:nvPr/>
        </p:nvSpPr>
        <p:spPr>
          <a:xfrm>
            <a:off x="5667488" y="5420850"/>
            <a:ext cx="2627100" cy="47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Calibri"/>
                <a:ea typeface="Calibri"/>
                <a:cs typeface="Calibri"/>
                <a:sym typeface="Calibri"/>
              </a:rPr>
              <a:t>Esclarecedora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g215fb17adab_0_462"/>
          <p:cNvSpPr txBox="1"/>
          <p:nvPr/>
        </p:nvSpPr>
        <p:spPr>
          <a:xfrm>
            <a:off x="5667488" y="4643450"/>
            <a:ext cx="2627100" cy="47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Reflexões Matemáticas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g215fb17adab_0_462"/>
          <p:cNvSpPr txBox="1"/>
          <p:nvPr/>
        </p:nvSpPr>
        <p:spPr>
          <a:xfrm>
            <a:off x="5667488" y="2232350"/>
            <a:ext cx="2627100" cy="47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Esclarecedora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g215fb17adab_0_462"/>
          <p:cNvSpPr txBox="1"/>
          <p:nvPr/>
        </p:nvSpPr>
        <p:spPr>
          <a:xfrm>
            <a:off x="5667488" y="3068925"/>
            <a:ext cx="2627100" cy="47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Reflexões Matemáticas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g215fb17adab_0_462"/>
          <p:cNvSpPr txBox="1"/>
          <p:nvPr/>
        </p:nvSpPr>
        <p:spPr>
          <a:xfrm>
            <a:off x="5667488" y="3826600"/>
            <a:ext cx="2627100" cy="47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4" name="Google Shape;1424;g215fb17adab_0_408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425" name="Google Shape;1425;g215fb17adab_0_408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g215fb17adab_0_408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g215fb17adab_0_408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8" name="Google Shape;1428;g215fb17adab_0_408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429" name="Google Shape;1429;g215fb17adab_0_408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430" name="Google Shape;1430;g215fb17adab_0_408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431" name="Google Shape;1431;g215fb17adab_0_408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g215fb17adab_0_408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g215fb17adab_0_408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4" name="Google Shape;1434;g215fb17adab_0_408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de Dados - Etapas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g215fb17adab_0_408"/>
          <p:cNvSpPr txBox="1"/>
          <p:nvPr/>
        </p:nvSpPr>
        <p:spPr>
          <a:xfrm>
            <a:off x="872422" y="2216910"/>
            <a:ext cx="4284000" cy="507900"/>
          </a:xfrm>
          <a:prstGeom prst="rect">
            <a:avLst/>
          </a:prstGeom>
          <a:solidFill>
            <a:srgbClr val="64C4D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g215fb17adab_0_408"/>
          <p:cNvSpPr txBox="1"/>
          <p:nvPr/>
        </p:nvSpPr>
        <p:spPr>
          <a:xfrm>
            <a:off x="872415" y="3014020"/>
            <a:ext cx="4284000" cy="507900"/>
          </a:xfrm>
          <a:prstGeom prst="rect">
            <a:avLst/>
          </a:prstGeom>
          <a:solidFill>
            <a:srgbClr val="1094A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Training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g215fb17adab_0_408"/>
          <p:cNvSpPr txBox="1"/>
          <p:nvPr/>
        </p:nvSpPr>
        <p:spPr>
          <a:xfrm>
            <a:off x="872401" y="3811144"/>
            <a:ext cx="4284000" cy="507900"/>
          </a:xfrm>
          <a:prstGeom prst="rect">
            <a:avLst/>
          </a:prstGeom>
          <a:solidFill>
            <a:srgbClr val="1094A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Prediction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g215fb17adab_0_408"/>
          <p:cNvSpPr txBox="1"/>
          <p:nvPr/>
        </p:nvSpPr>
        <p:spPr>
          <a:xfrm>
            <a:off x="849413" y="1419775"/>
            <a:ext cx="4329900" cy="507900"/>
          </a:xfrm>
          <a:prstGeom prst="rect">
            <a:avLst/>
          </a:prstGeom>
          <a:solidFill>
            <a:srgbClr val="64C4D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Pre-processing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g215fb17adab_0_408"/>
          <p:cNvSpPr txBox="1"/>
          <p:nvPr/>
        </p:nvSpPr>
        <p:spPr>
          <a:xfrm>
            <a:off x="872433" y="4608280"/>
            <a:ext cx="4284000" cy="5079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Validation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g215fb17adab_0_408"/>
          <p:cNvSpPr txBox="1"/>
          <p:nvPr/>
        </p:nvSpPr>
        <p:spPr>
          <a:xfrm>
            <a:off x="872714" y="5405402"/>
            <a:ext cx="4284000" cy="5079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Explainability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g215fb17adab_0_408"/>
          <p:cNvSpPr txBox="1"/>
          <p:nvPr/>
        </p:nvSpPr>
        <p:spPr>
          <a:xfrm>
            <a:off x="5667488" y="5420850"/>
            <a:ext cx="2627100" cy="47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Calibri"/>
                <a:ea typeface="Calibri"/>
                <a:cs typeface="Calibri"/>
                <a:sym typeface="Calibri"/>
              </a:rPr>
              <a:t>Esclarecedora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g215fb17adab_0_408"/>
          <p:cNvSpPr txBox="1"/>
          <p:nvPr/>
        </p:nvSpPr>
        <p:spPr>
          <a:xfrm>
            <a:off x="5667488" y="4643450"/>
            <a:ext cx="2627100" cy="47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Reflexões Matemáticas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g215fb17adab_0_408"/>
          <p:cNvSpPr txBox="1"/>
          <p:nvPr/>
        </p:nvSpPr>
        <p:spPr>
          <a:xfrm>
            <a:off x="5667488" y="2232350"/>
            <a:ext cx="2627100" cy="47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Esclarecedora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g215fb17adab_0_408"/>
          <p:cNvSpPr txBox="1"/>
          <p:nvPr/>
        </p:nvSpPr>
        <p:spPr>
          <a:xfrm>
            <a:off x="5667488" y="3068925"/>
            <a:ext cx="2627100" cy="47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Reflexões Matemáticas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g215fb17adab_0_408"/>
          <p:cNvSpPr txBox="1"/>
          <p:nvPr/>
        </p:nvSpPr>
        <p:spPr>
          <a:xfrm>
            <a:off x="5667488" y="3826600"/>
            <a:ext cx="2627100" cy="47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g215fb17adab_0_408"/>
          <p:cNvSpPr txBox="1"/>
          <p:nvPr/>
        </p:nvSpPr>
        <p:spPr>
          <a:xfrm>
            <a:off x="5667488" y="1474675"/>
            <a:ext cx="2627100" cy="47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Calibri"/>
                <a:ea typeface="Calibri"/>
                <a:cs typeface="Calibri"/>
                <a:sym typeface="Calibri"/>
              </a:rPr>
              <a:t>Trabalhosa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1" name="Google Shape;1451;g1de34f58b3a_0_98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452" name="Google Shape;1452;g1de34f58b3a_0_98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g1de34f58b3a_0_98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g1de34f58b3a_0_98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5" name="Google Shape;1455;g1de34f58b3a_0_98"/>
          <p:cNvSpPr txBox="1"/>
          <p:nvPr>
            <p:ph idx="1" type="body"/>
          </p:nvPr>
        </p:nvSpPr>
        <p:spPr>
          <a:xfrm>
            <a:off x="742188" y="1125771"/>
            <a:ext cx="76593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0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i="1" lang="pt-BR" sz="2600"/>
              <a:t>Usar Python para visualizar, analisar e criar modelos</a:t>
            </a:r>
            <a:endParaRPr sz="2600"/>
          </a:p>
        </p:txBody>
      </p:sp>
      <p:sp>
        <p:nvSpPr>
          <p:cNvPr id="1456" name="Google Shape;1456;g1de34f58b3a_0_98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457" name="Google Shape;1457;g1de34f58b3a_0_98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458" name="Google Shape;1458;g1de34f58b3a_0_98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459" name="Google Shape;1459;g1de34f58b3a_0_98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g1de34f58b3a_0_98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g1de34f58b3a_0_98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2" name="Google Shape;1462;g1de34f58b3a_0_98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Prática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g1de34f58b3a_0_98"/>
          <p:cNvSpPr txBox="1"/>
          <p:nvPr/>
        </p:nvSpPr>
        <p:spPr>
          <a:xfrm>
            <a:off x="742201" y="2313700"/>
            <a:ext cx="6669000" cy="118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Rodar notebooks 1, 2 e 4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Exercício </a:t>
            </a: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0_Fundamentos_workshop.ipynb </a:t>
            </a:r>
            <a:endParaRPr sz="17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8" name="Google Shape;1468;g20c8630ae38_0_977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469" name="Google Shape;1469;g20c8630ae38_0_977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g20c8630ae38_0_977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g20c8630ae38_0_977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g20c8630ae38_0_977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473" name="Google Shape;1473;g20c8630ae38_0_977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474" name="Google Shape;1474;g20c8630ae38_0_977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475" name="Google Shape;1475;g20c8630ae38_0_977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g20c8630ae38_0_977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g20c8630ae38_0_977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8" name="Google Shape;1478;g20c8630ae38_0_977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g20c8630ae38_0_977"/>
          <p:cNvSpPr txBox="1"/>
          <p:nvPr/>
        </p:nvSpPr>
        <p:spPr>
          <a:xfrm>
            <a:off x="346350" y="1172538"/>
            <a:ext cx="82713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alguém da ciência de dados e da neurociência computacional? Meu </a:t>
            </a:r>
            <a:r>
              <a:rPr b="1"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tempo</a:t>
            </a: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divide em…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g20c8630ae38_0_977"/>
          <p:cNvSpPr txBox="1"/>
          <p:nvPr/>
        </p:nvSpPr>
        <p:spPr>
          <a:xfrm>
            <a:off x="2243400" y="2379825"/>
            <a:ext cx="4656900" cy="8313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B45F06"/>
                </a:solidFill>
              </a:rPr>
              <a:t>Pesquisa de artigos, leitura de artigos e </a:t>
            </a:r>
            <a:r>
              <a:rPr b="1" lang="pt-BR">
                <a:solidFill>
                  <a:srgbClr val="B45F06"/>
                </a:solidFill>
              </a:rPr>
              <a:t>hipotetização</a:t>
            </a:r>
            <a:endParaRPr b="1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1481" name="Google Shape;1481;g20c8630ae38_0_977"/>
          <p:cNvSpPr txBox="1"/>
          <p:nvPr/>
        </p:nvSpPr>
        <p:spPr>
          <a:xfrm>
            <a:off x="2243400" y="5594125"/>
            <a:ext cx="4656900" cy="6156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B45F06"/>
                </a:solidFill>
              </a:rPr>
              <a:t>Análises e Escrita</a:t>
            </a:r>
            <a:endParaRPr b="1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1482" name="Google Shape;1482;g20c8630ae38_0_977"/>
          <p:cNvSpPr txBox="1"/>
          <p:nvPr/>
        </p:nvSpPr>
        <p:spPr>
          <a:xfrm>
            <a:off x="2243400" y="3448325"/>
            <a:ext cx="4656900" cy="1908600"/>
          </a:xfrm>
          <a:prstGeom prst="rect">
            <a:avLst/>
          </a:prstGeom>
          <a:noFill/>
          <a:ln cap="flat" cmpd="sng" w="28575">
            <a:solidFill>
              <a:srgbClr val="1094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094AB"/>
                </a:solidFill>
              </a:rPr>
              <a:t>Programação</a:t>
            </a:r>
            <a:endParaRPr b="1">
              <a:solidFill>
                <a:srgbClr val="1094A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094A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094A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094A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094A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094A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094A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094AB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7" name="Google Shape;1487;g20c8630ae38_0_959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488" name="Google Shape;1488;g20c8630ae38_0_959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g20c8630ae38_0_959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g20c8630ae38_0_959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g20c8630ae38_0_959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492" name="Google Shape;1492;g20c8630ae38_0_959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493" name="Google Shape;1493;g20c8630ae38_0_959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494" name="Google Shape;1494;g20c8630ae38_0_959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g20c8630ae38_0_959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g20c8630ae38_0_959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7" name="Google Shape;1497;g20c8630ae38_0_959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g20c8630ae38_0_959"/>
          <p:cNvSpPr txBox="1"/>
          <p:nvPr/>
        </p:nvSpPr>
        <p:spPr>
          <a:xfrm>
            <a:off x="346350" y="1172538"/>
            <a:ext cx="82713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alguém da ciência de dados e da neurociência computacional? Meu </a:t>
            </a:r>
            <a:r>
              <a:rPr b="1"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tempo</a:t>
            </a: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divide em…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9" name="Google Shape;1499;g20c8630ae38_0_959"/>
          <p:cNvSpPr txBox="1"/>
          <p:nvPr/>
        </p:nvSpPr>
        <p:spPr>
          <a:xfrm>
            <a:off x="2243400" y="2379825"/>
            <a:ext cx="4656900" cy="8313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B45F06"/>
                </a:solidFill>
              </a:rPr>
              <a:t>Pesquisa de artigos, leitura de artigos e hipotetizações</a:t>
            </a:r>
            <a:endParaRPr b="1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1500" name="Google Shape;1500;g20c8630ae38_0_959"/>
          <p:cNvSpPr txBox="1"/>
          <p:nvPr/>
        </p:nvSpPr>
        <p:spPr>
          <a:xfrm>
            <a:off x="2243400" y="5594125"/>
            <a:ext cx="4656900" cy="6156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B45F06"/>
                </a:solidFill>
              </a:rPr>
              <a:t>Análises e </a:t>
            </a:r>
            <a:r>
              <a:rPr b="1" lang="pt-BR">
                <a:solidFill>
                  <a:srgbClr val="B45F06"/>
                </a:solidFill>
              </a:rPr>
              <a:t>Escrita</a:t>
            </a:r>
            <a:endParaRPr b="1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1501" name="Google Shape;1501;g20c8630ae38_0_959"/>
          <p:cNvSpPr txBox="1"/>
          <p:nvPr/>
        </p:nvSpPr>
        <p:spPr>
          <a:xfrm>
            <a:off x="2243400" y="3448325"/>
            <a:ext cx="4656900" cy="1908600"/>
          </a:xfrm>
          <a:prstGeom prst="rect">
            <a:avLst/>
          </a:prstGeom>
          <a:noFill/>
          <a:ln cap="flat" cmpd="sng" w="28575">
            <a:solidFill>
              <a:srgbClr val="1094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094AB"/>
                </a:solidFill>
              </a:rPr>
              <a:t>30%  Programação</a:t>
            </a:r>
            <a:endParaRPr b="1">
              <a:solidFill>
                <a:srgbClr val="1094A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094A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1094AB"/>
                </a:solidFill>
              </a:rPr>
              <a:t>10%  Cursos gerais</a:t>
            </a:r>
            <a:endParaRPr b="1">
              <a:solidFill>
                <a:srgbClr val="1094A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094A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094AB"/>
                </a:solidFill>
              </a:rPr>
              <a:t>30%  Leitura de documentação, entender métodos matemáticos e computacionais específicos</a:t>
            </a:r>
            <a:endParaRPr b="1">
              <a:solidFill>
                <a:srgbClr val="1094A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094A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094AB"/>
                </a:solidFill>
              </a:rPr>
              <a:t>30%  Perguntas em fóruns e afins</a:t>
            </a:r>
            <a:endParaRPr b="1">
              <a:solidFill>
                <a:srgbClr val="1094AB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6" name="Google Shape;1506;g20c8630ae38_0_939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507" name="Google Shape;1507;g20c8630ae38_0_939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g20c8630ae38_0_939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g20c8630ae38_0_939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0" name="Google Shape;1510;g20c8630ae38_0_939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511" name="Google Shape;1511;g20c8630ae38_0_939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512" name="Google Shape;1512;g20c8630ae38_0_939"/>
          <p:cNvGrpSpPr/>
          <p:nvPr/>
        </p:nvGrpSpPr>
        <p:grpSpPr>
          <a:xfrm flipH="1" rot="10800000">
            <a:off x="-129" y="-15212"/>
            <a:ext cx="9143944" cy="887464"/>
            <a:chOff x="5981104" y="5982185"/>
            <a:chExt cx="3162900" cy="887464"/>
          </a:xfrm>
        </p:grpSpPr>
        <p:sp>
          <p:nvSpPr>
            <p:cNvPr id="1513" name="Google Shape;1513;g20c8630ae38_0_939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g20c8630ae38_0_939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g20c8630ae38_0_939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6" name="Google Shape;1516;g20c8630ae38_0_939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g20c8630ae38_0_939"/>
          <p:cNvSpPr txBox="1"/>
          <p:nvPr/>
        </p:nvSpPr>
        <p:spPr>
          <a:xfrm>
            <a:off x="277175" y="872250"/>
            <a:ext cx="8452800" cy="5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repositório de codigos: https://github.com/tamiresco/inbrainlab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freesurfer: 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https://surfer.nmr.mgh.harvard.edu/fswiki/DownloadAndInstall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curso 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freesurfer: https://www.youtube.com/watch?v=zeFPx0fMXRQ&amp;t=2659s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freesurfer: https://www.mail-archive.com/freesurfer@nmr.mgh.harvard.edu/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curso data science: https://www.kaggle.com/learn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duvidas de codigo - chatgpt: 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https://chat.openai.com/chat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duvidas de codigo - stackoverflow: https://stackoverflow.com/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repositório de artigos - PubMed: https://pubmed.ncbi.nlm.nih.gov/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nilearn documentation: https://nilearn.github.io/stable/index.html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 documentation: https://pandas.pydata.org/docs/reference/index.html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scikit-learn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documentation: https://scikit-learn.org/stable/user_guide.html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 values documentation: https://shap.readthedocs.io/en/latest/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215fb17adab_0_60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24" name="Google Shape;1524;g215fb17adab_0_607"/>
          <p:cNvPicPr preferRelativeResize="0"/>
          <p:nvPr/>
        </p:nvPicPr>
        <p:blipFill rotWithShape="1">
          <a:blip r:embed="rId3">
            <a:alphaModFix/>
          </a:blip>
          <a:srcRect b="0" l="6085" r="3620" t="5535"/>
          <a:stretch/>
        </p:blipFill>
        <p:spPr>
          <a:xfrm>
            <a:off x="720425" y="415625"/>
            <a:ext cx="8423575" cy="448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g215fb17adab_0_607"/>
          <p:cNvPicPr preferRelativeResize="0"/>
          <p:nvPr/>
        </p:nvPicPr>
        <p:blipFill rotWithShape="1">
          <a:blip r:embed="rId4">
            <a:alphaModFix/>
          </a:blip>
          <a:srcRect b="0" l="0" r="7740" t="-1543"/>
          <a:stretch/>
        </p:blipFill>
        <p:spPr>
          <a:xfrm>
            <a:off x="318650" y="1589275"/>
            <a:ext cx="2517575" cy="41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215fb17adab_0_63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32" name="Google Shape;1532;g215fb17adab_0_632"/>
          <p:cNvPicPr preferRelativeResize="0"/>
          <p:nvPr/>
        </p:nvPicPr>
        <p:blipFill rotWithShape="1">
          <a:blip r:embed="rId3">
            <a:alphaModFix/>
          </a:blip>
          <a:srcRect b="65406" l="0" r="0" t="0"/>
          <a:stretch/>
        </p:blipFill>
        <p:spPr>
          <a:xfrm>
            <a:off x="2885650" y="64517"/>
            <a:ext cx="6143625" cy="10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g215fb17adab_0_6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5" y="2327550"/>
            <a:ext cx="5842901" cy="43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g215fb17adab_0_632"/>
          <p:cNvPicPr preferRelativeResize="0"/>
          <p:nvPr/>
        </p:nvPicPr>
        <p:blipFill rotWithShape="1">
          <a:blip r:embed="rId3">
            <a:alphaModFix/>
          </a:blip>
          <a:srcRect b="4459" l="0" r="0" t="60947"/>
          <a:stretch/>
        </p:blipFill>
        <p:spPr>
          <a:xfrm>
            <a:off x="2885650" y="1122217"/>
            <a:ext cx="6143625" cy="10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215fb17adab_0_6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41" name="Google Shape;1541;g215fb17adab_0_616"/>
          <p:cNvPicPr preferRelativeResize="0"/>
          <p:nvPr/>
        </p:nvPicPr>
        <p:blipFill rotWithShape="1">
          <a:blip r:embed="rId3">
            <a:alphaModFix/>
          </a:blip>
          <a:srcRect b="16328" l="0" r="0" t="15860"/>
          <a:stretch/>
        </p:blipFill>
        <p:spPr>
          <a:xfrm>
            <a:off x="3173550" y="180100"/>
            <a:ext cx="5665650" cy="17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g215fb17adab_0_6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00" y="2052100"/>
            <a:ext cx="6196975" cy="466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e34f58b3a_0_196"/>
          <p:cNvSpPr/>
          <p:nvPr/>
        </p:nvSpPr>
        <p:spPr>
          <a:xfrm>
            <a:off x="360225" y="2147450"/>
            <a:ext cx="8077200" cy="3926100"/>
          </a:xfrm>
          <a:prstGeom prst="rect">
            <a:avLst/>
          </a:prstGeom>
          <a:noFill/>
          <a:ln cap="flat" cmpd="sng" w="9525">
            <a:solidFill>
              <a:srgbClr val="1094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" name="Google Shape;204;g1de34f58b3a_0_196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205" name="Google Shape;205;g1de34f58b3a_0_196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g1de34f58b3a_0_196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g1de34f58b3a_0_196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g1de34f58b3a_0_196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209" name="Google Shape;209;g1de34f58b3a_0_196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210" name="Google Shape;210;g1de34f58b3a_0_196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211" name="Google Shape;211;g1de34f58b3a_0_196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g1de34f58b3a_0_196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g1de34f58b3a_0_196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g1de34f58b3a_0_196"/>
          <p:cNvSpPr txBox="1"/>
          <p:nvPr/>
        </p:nvSpPr>
        <p:spPr>
          <a:xfrm>
            <a:off x="767250" y="1257225"/>
            <a:ext cx="76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latin typeface="Calibri"/>
                <a:ea typeface="Calibri"/>
                <a:cs typeface="Calibri"/>
                <a:sym typeface="Calibri"/>
              </a:rPr>
              <a:t>Cronograma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1de34f58b3a_0_196"/>
          <p:cNvSpPr txBox="1"/>
          <p:nvPr/>
        </p:nvSpPr>
        <p:spPr>
          <a:xfrm>
            <a:off x="457200" y="2147425"/>
            <a:ext cx="8174100" cy="26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202124"/>
                </a:solidFill>
                <a:highlight>
                  <a:srgbClr val="FFFFFF"/>
                </a:highlight>
              </a:rPr>
              <a:t>Dia 09 Março</a:t>
            </a:r>
            <a:endParaRPr b="1"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●"/>
            </a:pPr>
            <a:r>
              <a:rPr lang="pt-BR" sz="1700">
                <a:solidFill>
                  <a:srgbClr val="202124"/>
                </a:solidFill>
                <a:highlight>
                  <a:srgbClr val="FFFFFF"/>
                </a:highlight>
              </a:rPr>
              <a:t>09:00-12:00 Ferramenta: FreeSurfer. Palestrante:Tamires Marçal 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●"/>
            </a:pPr>
            <a:r>
              <a:rPr lang="pt-BR" sz="1700">
                <a:solidFill>
                  <a:srgbClr val="202124"/>
                </a:solidFill>
                <a:highlight>
                  <a:srgbClr val="FFFFFF"/>
                </a:highlight>
              </a:rPr>
              <a:t>teoria freesurfer 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●"/>
            </a:pPr>
            <a:r>
              <a:rPr lang="pt-BR" sz="1700">
                <a:solidFill>
                  <a:srgbClr val="202124"/>
                </a:solidFill>
                <a:highlight>
                  <a:srgbClr val="FFFFFF"/>
                </a:highlight>
              </a:rPr>
              <a:t>teoria </a:t>
            </a:r>
            <a:r>
              <a:rPr lang="pt-BR" sz="1700">
                <a:solidFill>
                  <a:srgbClr val="202124"/>
                </a:solidFill>
                <a:highlight>
                  <a:srgbClr val="FFFFFF"/>
                </a:highlight>
              </a:rPr>
              <a:t>ciência de dados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15fb17adab_0_64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49" name="Google Shape;1549;g215fb17adab_0_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574" y="189650"/>
            <a:ext cx="7291376" cy="22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g215fb17adab_0_642"/>
          <p:cNvPicPr preferRelativeResize="0"/>
          <p:nvPr/>
        </p:nvPicPr>
        <p:blipFill rotWithShape="1">
          <a:blip r:embed="rId4">
            <a:alphaModFix/>
          </a:blip>
          <a:srcRect b="0" l="0" r="0" t="7969"/>
          <a:stretch/>
        </p:blipFill>
        <p:spPr>
          <a:xfrm>
            <a:off x="55425" y="2549225"/>
            <a:ext cx="5278575" cy="401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g20c8630ae38_0_923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1556" name="Google Shape;1556;g20c8630ae38_0_923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g20c8630ae38_0_923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g20c8630ae38_0_923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9" name="Google Shape;1559;g20c8630ae38_0_923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560" name="Google Shape;1560;g20c8630ae38_0_923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561" name="Google Shape;1561;g20c8630ae38_0_923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1562" name="Google Shape;1562;g20c8630ae38_0_923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g20c8630ae38_0_923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g20c8630ae38_0_923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5" name="Google Shape;1565;g20c8630ae38_0_923"/>
          <p:cNvSpPr txBox="1"/>
          <p:nvPr/>
        </p:nvSpPr>
        <p:spPr>
          <a:xfrm>
            <a:off x="99542" y="115614"/>
            <a:ext cx="7563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g20c8630ae38_0_923"/>
          <p:cNvSpPr txBox="1"/>
          <p:nvPr/>
        </p:nvSpPr>
        <p:spPr>
          <a:xfrm>
            <a:off x="99550" y="933825"/>
            <a:ext cx="8808900" cy="56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</a:rPr>
              <a:t>Draganski, B., Gaser, C., Busch, V., Nature, G. S.-, &amp; 2004, undefined. (2004). Changes in grey matter induced by training. </a:t>
            </a:r>
            <a:r>
              <a:rPr i="1" lang="pt-BR" sz="1800">
                <a:solidFill>
                  <a:schemeClr val="dk1"/>
                </a:solidFill>
              </a:rPr>
              <a:t>Nature.Com</a:t>
            </a:r>
            <a:r>
              <a:rPr lang="pt-BR" sz="1800">
                <a:solidFill>
                  <a:schemeClr val="dk1"/>
                </a:solidFill>
              </a:rPr>
              <a:t>. https://www.nature.com/articles/427311a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</a:rPr>
              <a:t>Kursa, M. B., &amp; Rudnicki, W. R. (2010). Feature Selection with the Boruta Package. In </a:t>
            </a:r>
            <a:r>
              <a:rPr i="1" lang="pt-BR" sz="1800">
                <a:solidFill>
                  <a:schemeClr val="dk1"/>
                </a:solidFill>
              </a:rPr>
              <a:t>JSS Journal of Statistical Software</a:t>
            </a:r>
            <a:r>
              <a:rPr lang="pt-BR" sz="1800">
                <a:solidFill>
                  <a:schemeClr val="dk1"/>
                </a:solidFill>
              </a:rPr>
              <a:t> (Vol. 36). http://www.jstatsoft.org/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</a:rPr>
              <a:t>Lundberg, S. M., Erion, G., Chen, H., DeGrave, A., Prutkin, J. M., Nair, B., Katz, R., Himmelfarb, J., Bansal, N., &amp; Lee, S. I. (2020). From local explanations to global understanding with explainable AI for trees. </a:t>
            </a:r>
            <a:r>
              <a:rPr i="1" lang="pt-BR" sz="1800">
                <a:solidFill>
                  <a:schemeClr val="dk1"/>
                </a:solidFill>
              </a:rPr>
              <a:t>Nature Machine Intelligence</a:t>
            </a:r>
            <a:r>
              <a:rPr lang="pt-BR" sz="1800">
                <a:solidFill>
                  <a:schemeClr val="dk1"/>
                </a:solidFill>
              </a:rPr>
              <a:t>, </a:t>
            </a:r>
            <a:r>
              <a:rPr i="1" lang="pt-BR" sz="18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(1), 56–67. https://doi.org/10.1038/s42256-019-0138-9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</a:rPr>
              <a:t>Benjamin, A. S., Fernandes, H. L., Tomlinson, T., Ramkumar, P., Versteeg, C., Chowdhury, R. H., Miller, L. E., &amp; Kording, K. P. (2018). Modern machine learning as a benchmark for fitting neural responses. </a:t>
            </a:r>
            <a:r>
              <a:rPr i="1" lang="pt-BR" sz="1800">
                <a:solidFill>
                  <a:schemeClr val="dk1"/>
                </a:solidFill>
              </a:rPr>
              <a:t>Frontiers in Computational Neuroscience</a:t>
            </a:r>
            <a:r>
              <a:rPr lang="pt-BR" sz="1800">
                <a:solidFill>
                  <a:schemeClr val="dk1"/>
                </a:solidFill>
              </a:rPr>
              <a:t>, </a:t>
            </a:r>
            <a:r>
              <a:rPr i="1" lang="pt-BR" sz="1800">
                <a:solidFill>
                  <a:schemeClr val="dk1"/>
                </a:solidFill>
              </a:rPr>
              <a:t>12</a:t>
            </a:r>
            <a:r>
              <a:rPr lang="pt-BR" sz="1800">
                <a:solidFill>
                  <a:schemeClr val="dk1"/>
                </a:solidFill>
              </a:rPr>
              <a:t>, 56. https://doi.org/10.3389/FNCOM.2018.00056/BIBTEX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1" name="Google Shape;1571;p3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572" name="Google Shape;1572;p3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5" name="Google Shape;1575;p3"/>
          <p:cNvSpPr txBox="1"/>
          <p:nvPr>
            <p:ph idx="11" type="ftr"/>
          </p:nvPr>
        </p:nvSpPr>
        <p:spPr>
          <a:xfrm>
            <a:off x="3124200" y="645333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1576" name="Google Shape;1576;p3"/>
          <p:cNvSpPr txBox="1"/>
          <p:nvPr>
            <p:ph idx="12" type="sldNum"/>
          </p:nvPr>
        </p:nvSpPr>
        <p:spPr>
          <a:xfrm>
            <a:off x="6553200" y="64533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577" name="Google Shape;1577;p3"/>
          <p:cNvGrpSpPr/>
          <p:nvPr/>
        </p:nvGrpSpPr>
        <p:grpSpPr>
          <a:xfrm flipH="1" rot="10800000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578" name="Google Shape;1578;p3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1" name="Google Shape;1581;p3"/>
          <p:cNvSpPr txBox="1"/>
          <p:nvPr/>
        </p:nvSpPr>
        <p:spPr>
          <a:xfrm>
            <a:off x="6019800" y="1223125"/>
            <a:ext cx="30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tamires.correa@usp.br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3"/>
          <p:cNvSpPr/>
          <p:nvPr/>
        </p:nvSpPr>
        <p:spPr>
          <a:xfrm>
            <a:off x="6900267" y="932938"/>
            <a:ext cx="20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www.inbrainlab.com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3" name="Google Shape;158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1133" y="-54714"/>
            <a:ext cx="1567620" cy="956465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3"/>
          <p:cNvSpPr txBox="1"/>
          <p:nvPr/>
        </p:nvSpPr>
        <p:spPr>
          <a:xfrm>
            <a:off x="1726482" y="3105756"/>
            <a:ext cx="569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OBRIGADA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e34f58b3a_0_219"/>
          <p:cNvSpPr/>
          <p:nvPr/>
        </p:nvSpPr>
        <p:spPr>
          <a:xfrm>
            <a:off x="360225" y="2147450"/>
            <a:ext cx="8077200" cy="3926100"/>
          </a:xfrm>
          <a:prstGeom prst="rect">
            <a:avLst/>
          </a:prstGeom>
          <a:noFill/>
          <a:ln cap="flat" cmpd="sng" w="9525">
            <a:solidFill>
              <a:srgbClr val="1094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g1de34f58b3a_0_219"/>
          <p:cNvGrpSpPr/>
          <p:nvPr/>
        </p:nvGrpSpPr>
        <p:grpSpPr>
          <a:xfrm>
            <a:off x="-129" y="6561297"/>
            <a:ext cx="9143944" cy="309570"/>
            <a:chOff x="5981104" y="6560015"/>
            <a:chExt cx="3162900" cy="309570"/>
          </a:xfrm>
        </p:grpSpPr>
        <p:sp>
          <p:nvSpPr>
            <p:cNvPr id="222" name="Google Shape;222;g1de34f58b3a_0_219"/>
            <p:cNvSpPr/>
            <p:nvPr/>
          </p:nvSpPr>
          <p:spPr>
            <a:xfrm>
              <a:off x="5981104" y="6797285"/>
              <a:ext cx="3162900" cy="72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g1de34f58b3a_0_219"/>
            <p:cNvSpPr/>
            <p:nvPr/>
          </p:nvSpPr>
          <p:spPr>
            <a:xfrm>
              <a:off x="5981104" y="6737847"/>
              <a:ext cx="3162900" cy="741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g1de34f58b3a_0_219"/>
            <p:cNvSpPr/>
            <p:nvPr/>
          </p:nvSpPr>
          <p:spPr>
            <a:xfrm>
              <a:off x="5981104" y="6560015"/>
              <a:ext cx="3162900" cy="1800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g1de34f58b3a_0_219"/>
          <p:cNvSpPr txBox="1"/>
          <p:nvPr>
            <p:ph idx="11" type="ftr"/>
          </p:nvPr>
        </p:nvSpPr>
        <p:spPr>
          <a:xfrm>
            <a:off x="3124199" y="6482458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www.inbrainlab.com</a:t>
            </a:r>
            <a:endParaRPr/>
          </a:p>
        </p:txBody>
      </p:sp>
      <p:sp>
        <p:nvSpPr>
          <p:cNvPr id="226" name="Google Shape;226;g1de34f58b3a_0_219"/>
          <p:cNvSpPr txBox="1"/>
          <p:nvPr>
            <p:ph idx="12" type="sldNum"/>
          </p:nvPr>
        </p:nvSpPr>
        <p:spPr>
          <a:xfrm>
            <a:off x="6596376" y="645522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227" name="Google Shape;227;g1de34f58b3a_0_219"/>
          <p:cNvGrpSpPr/>
          <p:nvPr/>
        </p:nvGrpSpPr>
        <p:grpSpPr>
          <a:xfrm flipH="1" rot="10800000">
            <a:off x="-129" y="-9612"/>
            <a:ext cx="9143944" cy="887464"/>
            <a:chOff x="5981104" y="5982185"/>
            <a:chExt cx="3162900" cy="887464"/>
          </a:xfrm>
        </p:grpSpPr>
        <p:sp>
          <p:nvSpPr>
            <p:cNvPr id="228" name="Google Shape;228;g1de34f58b3a_0_219"/>
            <p:cNvSpPr/>
            <p:nvPr/>
          </p:nvSpPr>
          <p:spPr>
            <a:xfrm>
              <a:off x="5981104" y="6239349"/>
              <a:ext cx="3162900" cy="630300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g1de34f58b3a_0_219"/>
            <p:cNvSpPr/>
            <p:nvPr/>
          </p:nvSpPr>
          <p:spPr>
            <a:xfrm>
              <a:off x="5981104" y="6107980"/>
              <a:ext cx="3162900" cy="131400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g1de34f58b3a_0_219"/>
            <p:cNvSpPr/>
            <p:nvPr/>
          </p:nvSpPr>
          <p:spPr>
            <a:xfrm>
              <a:off x="5981104" y="5982185"/>
              <a:ext cx="3162900" cy="144900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g1de34f58b3a_0_219"/>
          <p:cNvSpPr txBox="1"/>
          <p:nvPr/>
        </p:nvSpPr>
        <p:spPr>
          <a:xfrm>
            <a:off x="767250" y="1257225"/>
            <a:ext cx="76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latin typeface="Calibri"/>
                <a:ea typeface="Calibri"/>
                <a:cs typeface="Calibri"/>
                <a:sym typeface="Calibri"/>
              </a:rPr>
              <a:t>Cronograma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de34f58b3a_0_219"/>
          <p:cNvSpPr txBox="1"/>
          <p:nvPr/>
        </p:nvSpPr>
        <p:spPr>
          <a:xfrm>
            <a:off x="457200" y="2147425"/>
            <a:ext cx="8174100" cy="3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202124"/>
                </a:solidFill>
                <a:highlight>
                  <a:srgbClr val="FFFFFF"/>
                </a:highlight>
              </a:rPr>
              <a:t>Dia 09 Março</a:t>
            </a:r>
            <a:endParaRPr b="1"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●"/>
            </a:pPr>
            <a:r>
              <a:rPr lang="pt-BR" sz="1700">
                <a:solidFill>
                  <a:srgbClr val="202124"/>
                </a:solidFill>
                <a:highlight>
                  <a:srgbClr val="FFFFFF"/>
                </a:highlight>
              </a:rPr>
              <a:t>09:00-12:00 Ferramenta: FreeSurfer. Palestrante:Tamires Marçal 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●"/>
            </a:pPr>
            <a:r>
              <a:rPr lang="pt-BR" sz="1700">
                <a:solidFill>
                  <a:srgbClr val="202124"/>
                </a:solidFill>
                <a:highlight>
                  <a:srgbClr val="FFFFFF"/>
                </a:highlight>
              </a:rPr>
              <a:t>teoria freesurfer 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●"/>
            </a:pPr>
            <a:r>
              <a:rPr lang="pt-BR" sz="1700">
                <a:solidFill>
                  <a:srgbClr val="202124"/>
                </a:solidFill>
                <a:highlight>
                  <a:srgbClr val="FFFFFF"/>
                </a:highlight>
              </a:rPr>
              <a:t>teoria ciência de dados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●"/>
            </a:pPr>
            <a:r>
              <a:rPr lang="pt-BR" sz="1700">
                <a:solidFill>
                  <a:srgbClr val="202124"/>
                </a:solidFill>
                <a:highlight>
                  <a:srgbClr val="FFFFFF"/>
                </a:highlight>
              </a:rPr>
              <a:t>prática 1 "Entendendo o ambiente” 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●"/>
            </a:pPr>
            <a:r>
              <a:rPr lang="pt-BR" sz="1700">
                <a:solidFill>
                  <a:srgbClr val="202124"/>
                </a:solidFill>
                <a:highlight>
                  <a:srgbClr val="FFFFFF"/>
                </a:highlight>
              </a:rPr>
              <a:t>prática 2 "Entendendo os dados”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●"/>
            </a:pPr>
            <a:r>
              <a:rPr lang="pt-BR" sz="1700">
                <a:solidFill>
                  <a:srgbClr val="202124"/>
                </a:solidFill>
                <a:highlight>
                  <a:srgbClr val="FFFFFF"/>
                </a:highlight>
              </a:rPr>
              <a:t>prática 3 "Fundamentos da modelagem”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●"/>
            </a:pPr>
            <a:r>
              <a:rPr lang="pt-BR" sz="1700">
                <a:solidFill>
                  <a:srgbClr val="202124"/>
                </a:solidFill>
                <a:highlight>
                  <a:srgbClr val="FFFFFF"/>
                </a:highlight>
              </a:rPr>
              <a:t>prática 4 "Minha pesquisa”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●"/>
            </a:pPr>
            <a:r>
              <a:rPr lang="pt-BR" sz="1700">
                <a:solidFill>
                  <a:srgbClr val="202124"/>
                </a:solidFill>
                <a:highlight>
                  <a:srgbClr val="FFFFFF"/>
                </a:highlight>
              </a:rPr>
              <a:t>prática 5 "Exercício”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2009-04-13T20:00:51Z</dcterms:created>
  <dc:creator>KCMB</dc:creator>
</cp:coreProperties>
</file>